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notesMasterIdLst>
    <p:notesMasterId r:id="rId4"/>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Purpose: a fast map of where the property actually sits across WA State Government, and what each agency holds. This is framing, not a full audit.
Read it in three bands. Land and development: DevelopmentWA is the closest analogue to our own work, with industrial, residential and urban regeneration estates statewide, and DPLH sits above the whole Crown estate. Housing and infrastructure: Housing and Works now holds both the social housing landlord role and the government office portfolio, PTA and METRONET hold rail land and station precincts, and Education is the single largest site footprint in the State. Specialist estates: Health, VenuesWest and Main Roads.
Figures are verified at source as at July 2026. The wider field along the bottom (Justice, TAFE, Water Corporation, Landgate) rounds out the landholders worth noting.
Takeaway to land: almost every one of these agencies holds surplus, underused or development ready land, and most are under real delivery and budget pressure. That is the opening.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Purpose: connect those portfolios to what we do.
Anchor first: Government advisory and liaison is the door. Every agency here needs a trusted, independent, conflict free advisor who understands both policy and finance. That is our natural entry point, and John and Chris's public sector standing is the credential.
From there, three lanes. Surplus asset review and monetisation for agencies sitting on divestible stock (Education, Main Roads, Crown land, the office portfolio). Real estate and precinct development for the ones with development upside (DevelopmentWA, PTA and METRONET station precincts, Health precincts, VenuesWest). Capital sourcing, joint ventures and partnering wherever private or institutional capital needs to be brought to the table.
Why now: the 1 July 2025 machinery of government reforms consolidated housing and works and stood up a new major infrastructure delivery office (OMID). The State is actively reorganising around asset delivery, which is exactly the moment to be in the room.
If we pick three to approach first: DevelopmentWA (closest to our core), Housing and Works (largest and most active), and PTA and METRONET (clear precinct and land value capture upside). Suggested next step: agree the priority shortlist, then a targeted, relationship led outreach.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Text 0"/>
          <p:cNvSpPr/>
          <p:nvPr/>
        </p:nvSpPr>
        <p:spPr>
          <a:xfrm>
            <a:off x="502920" y="420624"/>
            <a:ext cx="7863840" cy="237744"/>
          </a:xfrm>
          <a:prstGeom prst="rect">
            <a:avLst/>
          </a:prstGeom>
          <a:noFill/>
          <a:ln/>
        </p:spPr>
        <p:txBody>
          <a:bodyPr wrap="square" lIns="0" tIns="0" rIns="0" bIns="0" rtlCol="0" anchor="ctr"/>
          <a:lstStyle/>
          <a:p>
            <a:pPr algn="l" indent="0" marL="0">
              <a:buNone/>
            </a:pPr>
            <a:r>
              <a:rPr lang="en-US" sz="1050" b="1" spc="260" kern="0" dirty="0">
                <a:solidFill>
                  <a:srgbClr val="C8A458"/>
                </a:solidFill>
                <a:latin typeface="Calibri" pitchFamily="34" charset="0"/>
                <a:ea typeface="Calibri" pitchFamily="34" charset="-122"/>
                <a:cs typeface="Calibri" pitchFamily="34" charset="-120"/>
              </a:rPr>
              <a:t>WA STATE GOVERNMENT  ·  PROPERTY PORTFOLIO SCAN</a:t>
            </a:r>
            <a:endParaRPr lang="en-US" sz="1050" dirty="0"/>
          </a:p>
        </p:txBody>
      </p:sp>
      <p:sp>
        <p:nvSpPr>
          <p:cNvPr id="3" name="Text 1"/>
          <p:cNvSpPr/>
          <p:nvPr/>
        </p:nvSpPr>
        <p:spPr>
          <a:xfrm>
            <a:off x="502920" y="676656"/>
            <a:ext cx="8869680" cy="603504"/>
          </a:xfrm>
          <a:prstGeom prst="rect">
            <a:avLst/>
          </a:prstGeom>
          <a:noFill/>
          <a:ln/>
        </p:spPr>
        <p:txBody>
          <a:bodyPr wrap="square" lIns="0" tIns="0" rIns="0" bIns="0" rtlCol="0" anchor="ctr"/>
          <a:lstStyle/>
          <a:p>
            <a:pPr algn="l" indent="0" marL="0">
              <a:buNone/>
            </a:pPr>
            <a:r>
              <a:rPr lang="en-US" sz="3200" b="1" dirty="0">
                <a:solidFill>
                  <a:srgbClr val="0E2138"/>
                </a:solidFill>
                <a:latin typeface="Cambria" pitchFamily="34" charset="0"/>
                <a:ea typeface="Cambria" pitchFamily="34" charset="-122"/>
                <a:cs typeface="Cambria" pitchFamily="34" charset="-120"/>
              </a:rPr>
              <a:t>Where the property sits</a:t>
            </a:r>
            <a:endParaRPr lang="en-US" sz="3200" dirty="0"/>
          </a:p>
        </p:txBody>
      </p:sp>
      <p:sp>
        <p:nvSpPr>
          <p:cNvPr id="4" name="Text 2"/>
          <p:cNvSpPr/>
          <p:nvPr/>
        </p:nvSpPr>
        <p:spPr>
          <a:xfrm>
            <a:off x="502920" y="1335024"/>
            <a:ext cx="11183112" cy="384048"/>
          </a:xfrm>
          <a:prstGeom prst="rect">
            <a:avLst/>
          </a:prstGeom>
          <a:noFill/>
          <a:ln/>
        </p:spPr>
        <p:txBody>
          <a:bodyPr wrap="square" lIns="0" tIns="0" rIns="0" bIns="0" rtlCol="0" anchor="ctr"/>
          <a:lstStyle/>
          <a:p>
            <a:pPr algn="l" indent="0" marL="0">
              <a:buNone/>
            </a:pPr>
            <a:r>
              <a:rPr lang="en-US" sz="1250" dirty="0">
                <a:solidFill>
                  <a:srgbClr val="59616E"/>
                </a:solidFill>
                <a:latin typeface="Calibri" pitchFamily="34" charset="0"/>
                <a:ea typeface="Calibri" pitchFamily="34" charset="-122"/>
                <a:cs typeface="Calibri" pitchFamily="34" charset="-120"/>
              </a:rPr>
              <a:t>State agencies and entities holding significant land and asset portfolios, and what each one holds.</a:t>
            </a:r>
            <a:endParaRPr lang="en-US" sz="1250" dirty="0"/>
          </a:p>
        </p:txBody>
      </p:sp>
      <p:sp>
        <p:nvSpPr>
          <p:cNvPr id="5" name="Text 3"/>
          <p:cNvSpPr/>
          <p:nvPr/>
        </p:nvSpPr>
        <p:spPr>
          <a:xfrm>
            <a:off x="7680960" y="420624"/>
            <a:ext cx="4005072" cy="219456"/>
          </a:xfrm>
          <a:prstGeom prst="rect">
            <a:avLst/>
          </a:prstGeom>
          <a:noFill/>
          <a:ln/>
        </p:spPr>
        <p:txBody>
          <a:bodyPr wrap="square" lIns="0" tIns="0" rIns="0" bIns="0" rtlCol="0" anchor="ctr"/>
          <a:lstStyle/>
          <a:p>
            <a:pPr algn="r" indent="0" marL="0">
              <a:buNone/>
            </a:pPr>
            <a:r>
              <a:rPr lang="en-US" sz="950" b="1" spc="160" kern="0" dirty="0">
                <a:solidFill>
                  <a:srgbClr val="0E2138"/>
                </a:solidFill>
                <a:latin typeface="Calibri" pitchFamily="34" charset="0"/>
                <a:ea typeface="Calibri" pitchFamily="34" charset="-122"/>
                <a:cs typeface="Calibri" pitchFamily="34" charset="-120"/>
              </a:rPr>
              <a:t>PREPARED FOR POYNTON STAVRIANOU</a:t>
            </a:r>
            <a:endParaRPr lang="en-US" sz="950" dirty="0"/>
          </a:p>
        </p:txBody>
      </p:sp>
      <p:sp>
        <p:nvSpPr>
          <p:cNvPr id="6" name="Text 4"/>
          <p:cNvSpPr/>
          <p:nvPr/>
        </p:nvSpPr>
        <p:spPr>
          <a:xfrm>
            <a:off x="7680960" y="640080"/>
            <a:ext cx="4005072" cy="201168"/>
          </a:xfrm>
          <a:prstGeom prst="rect">
            <a:avLst/>
          </a:prstGeom>
          <a:noFill/>
          <a:ln/>
        </p:spPr>
        <p:txBody>
          <a:bodyPr wrap="square" lIns="0" tIns="0" rIns="0" bIns="0" rtlCol="0" anchor="ctr"/>
          <a:lstStyle/>
          <a:p>
            <a:pPr algn="r" indent="0" marL="0">
              <a:buNone/>
            </a:pPr>
            <a:r>
              <a:rPr lang="en-US" sz="900" i="1" dirty="0">
                <a:solidFill>
                  <a:srgbClr val="6B7280"/>
                </a:solidFill>
                <a:latin typeface="Calibri" pitchFamily="34" charset="0"/>
                <a:ea typeface="Calibri" pitchFamily="34" charset="-122"/>
                <a:cs typeface="Calibri" pitchFamily="34" charset="-120"/>
              </a:rPr>
              <a:t>Commercial in confidence</a:t>
            </a:r>
            <a:endParaRPr lang="en-US" sz="900" dirty="0"/>
          </a:p>
        </p:txBody>
      </p:sp>
      <p:sp>
        <p:nvSpPr>
          <p:cNvPr id="7" name="Shape 5"/>
          <p:cNvSpPr/>
          <p:nvPr/>
        </p:nvSpPr>
        <p:spPr>
          <a:xfrm>
            <a:off x="502920" y="1810512"/>
            <a:ext cx="2596896" cy="1819656"/>
          </a:xfrm>
          <a:prstGeom prst="roundRect">
            <a:avLst>
              <a:gd name="adj" fmla="val 4523"/>
            </a:avLst>
          </a:prstGeom>
          <a:solidFill>
            <a:srgbClr val="FFFFFF"/>
          </a:solidFill>
          <a:ln/>
          <a:effectLst>
            <a:outerShdw sx="100000" sy="100000" kx="0" ky="0" algn="bl" rotWithShape="0" blurRad="114300" dist="38100" dir="5400000">
              <a:srgbClr val="0E2138">
                <a:alpha val="16000"/>
              </a:srgbClr>
            </a:outerShdw>
          </a:effectLst>
        </p:spPr>
      </p:sp>
      <p:sp>
        <p:nvSpPr>
          <p:cNvPr id="8" name="Text 6"/>
          <p:cNvSpPr/>
          <p:nvPr/>
        </p:nvSpPr>
        <p:spPr>
          <a:xfrm>
            <a:off x="667512" y="1947672"/>
            <a:ext cx="2286000" cy="329184"/>
          </a:xfrm>
          <a:prstGeom prst="rect">
            <a:avLst/>
          </a:prstGeom>
          <a:noFill/>
          <a:ln/>
        </p:spPr>
        <p:txBody>
          <a:bodyPr wrap="square" lIns="0" tIns="0" rIns="0" bIns="0" rtlCol="0" anchor="t"/>
          <a:lstStyle/>
          <a:p>
            <a:pPr algn="l" indent="0" marL="0">
              <a:buNone/>
            </a:pPr>
            <a:r>
              <a:rPr lang="en-US" sz="800" b="1" spc="120" kern="0" dirty="0">
                <a:solidFill>
                  <a:srgbClr val="D4A574"/>
                </a:solidFill>
                <a:latin typeface="Calibri" pitchFamily="34" charset="0"/>
                <a:ea typeface="Calibri" pitchFamily="34" charset="-122"/>
                <a:cs typeface="Calibri" pitchFamily="34" charset="-120"/>
              </a:rPr>
              <a:t>LAND &amp; DEVELOPMENT</a:t>
            </a:r>
            <a:endParaRPr lang="en-US" sz="800" dirty="0"/>
          </a:p>
        </p:txBody>
      </p:sp>
      <p:sp>
        <p:nvSpPr>
          <p:cNvPr id="9" name="Text 7"/>
          <p:cNvSpPr/>
          <p:nvPr/>
        </p:nvSpPr>
        <p:spPr>
          <a:xfrm>
            <a:off x="667512" y="2212848"/>
            <a:ext cx="2286000" cy="384048"/>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DevelopmentWA</a:t>
            </a:r>
            <a:endParaRPr lang="en-US" sz="1500" dirty="0"/>
          </a:p>
        </p:txBody>
      </p:sp>
      <p:sp>
        <p:nvSpPr>
          <p:cNvPr id="10" name="Text 8"/>
          <p:cNvSpPr/>
          <p:nvPr/>
        </p:nvSpPr>
        <p:spPr>
          <a:xfrm>
            <a:off x="667512" y="2633472"/>
            <a:ext cx="2286000" cy="566928"/>
          </a:xfrm>
          <a:prstGeom prst="rect">
            <a:avLst/>
          </a:prstGeom>
          <a:noFill/>
          <a:ln/>
        </p:spPr>
        <p:txBody>
          <a:bodyPr wrap="square" lIns="0" tIns="0" rIns="0" bIns="0" rtlCol="0" anchor="t"/>
          <a:lstStyle/>
          <a:p>
            <a:pPr algn="l" indent="0" marL="0">
              <a:lnSpc>
                <a:spcPct val="102000"/>
              </a:lnSpc>
              <a:buNone/>
            </a:pPr>
            <a:r>
              <a:rPr lang="en-US" sz="900" dirty="0">
                <a:solidFill>
                  <a:srgbClr val="59616E"/>
                </a:solidFill>
                <a:latin typeface="Calibri" pitchFamily="34" charset="0"/>
                <a:ea typeface="Calibri" pitchFamily="34" charset="-122"/>
                <a:cs typeface="Calibri" pitchFamily="34" charset="-120"/>
              </a:rPr>
              <a:t>Industrial, residential and urban regeneration estates across the State.</a:t>
            </a:r>
            <a:endParaRPr lang="en-US" sz="900" dirty="0"/>
          </a:p>
        </p:txBody>
      </p:sp>
      <p:sp>
        <p:nvSpPr>
          <p:cNvPr id="11" name="Text 9"/>
          <p:cNvSpPr/>
          <p:nvPr/>
        </p:nvSpPr>
        <p:spPr>
          <a:xfrm>
            <a:off x="667512" y="3127248"/>
            <a:ext cx="2286000" cy="256032"/>
          </a:xfrm>
          <a:prstGeom prst="rect">
            <a:avLst/>
          </a:prstGeom>
          <a:noFill/>
          <a:ln/>
        </p:spPr>
        <p:txBody>
          <a:bodyPr wrap="square" lIns="0" tIns="0" rIns="0" bIns="0" rtlCol="0" anchor="b"/>
          <a:lstStyle/>
          <a:p>
            <a:pPr algn="l" indent="0" marL="0">
              <a:buNone/>
            </a:pPr>
            <a:r>
              <a:rPr lang="en-US" sz="1250" b="1" dirty="0">
                <a:solidFill>
                  <a:srgbClr val="0E2138"/>
                </a:solidFill>
                <a:latin typeface="Cambria" pitchFamily="34" charset="0"/>
                <a:ea typeface="Cambria" pitchFamily="34" charset="-122"/>
                <a:cs typeface="Cambria" pitchFamily="34" charset="-120"/>
              </a:rPr>
              <a:t>6+ major industrial estates</a:t>
            </a:r>
            <a:endParaRPr lang="en-US" sz="1250" dirty="0"/>
          </a:p>
        </p:txBody>
      </p:sp>
      <p:sp>
        <p:nvSpPr>
          <p:cNvPr id="12" name="Text 10"/>
          <p:cNvSpPr/>
          <p:nvPr/>
        </p:nvSpPr>
        <p:spPr>
          <a:xfrm>
            <a:off x="667512" y="3374136"/>
            <a:ext cx="2286000" cy="182880"/>
          </a:xfrm>
          <a:prstGeom prst="rect">
            <a:avLst/>
          </a:prstGeom>
          <a:noFill/>
          <a:ln/>
        </p:spPr>
        <p:txBody>
          <a:bodyPr wrap="square" lIns="0" tIns="0" rIns="0" bIns="0" rtlCol="0" anchor="b"/>
          <a:lstStyle/>
          <a:p>
            <a:pPr algn="l" indent="0" marL="0">
              <a:buNone/>
            </a:pPr>
            <a:r>
              <a:rPr lang="en-US" sz="760" dirty="0">
                <a:solidFill>
                  <a:srgbClr val="6B7280"/>
                </a:solidFill>
                <a:latin typeface="Calibri" pitchFamily="34" charset="0"/>
                <a:ea typeface="Calibri" pitchFamily="34" charset="-122"/>
                <a:cs typeface="Calibri" pitchFamily="34" charset="-120"/>
              </a:rPr>
              <a:t>AMC Henderson · Kwinana · Peel</a:t>
            </a:r>
            <a:endParaRPr lang="en-US" sz="760" dirty="0"/>
          </a:p>
        </p:txBody>
      </p:sp>
      <p:sp>
        <p:nvSpPr>
          <p:cNvPr id="13" name="Shape 11"/>
          <p:cNvSpPr/>
          <p:nvPr/>
        </p:nvSpPr>
        <p:spPr>
          <a:xfrm>
            <a:off x="3364992" y="1810512"/>
            <a:ext cx="2596896" cy="1819656"/>
          </a:xfrm>
          <a:prstGeom prst="roundRect">
            <a:avLst>
              <a:gd name="adj" fmla="val 4523"/>
            </a:avLst>
          </a:prstGeom>
          <a:solidFill>
            <a:srgbClr val="FFFFFF"/>
          </a:solidFill>
          <a:ln/>
          <a:effectLst>
            <a:outerShdw sx="100000" sy="100000" kx="0" ky="0" algn="bl" rotWithShape="0" blurRad="114300" dist="38100" dir="5400000">
              <a:srgbClr val="0E2138">
                <a:alpha val="16000"/>
              </a:srgbClr>
            </a:outerShdw>
          </a:effectLst>
        </p:spPr>
      </p:sp>
      <p:sp>
        <p:nvSpPr>
          <p:cNvPr id="14" name="Text 12"/>
          <p:cNvSpPr/>
          <p:nvPr/>
        </p:nvSpPr>
        <p:spPr>
          <a:xfrm>
            <a:off x="3529584" y="1947672"/>
            <a:ext cx="2286000" cy="329184"/>
          </a:xfrm>
          <a:prstGeom prst="rect">
            <a:avLst/>
          </a:prstGeom>
          <a:noFill/>
          <a:ln/>
        </p:spPr>
        <p:txBody>
          <a:bodyPr wrap="square" lIns="0" tIns="0" rIns="0" bIns="0" rtlCol="0" anchor="t"/>
          <a:lstStyle/>
          <a:p>
            <a:pPr algn="l" indent="0" marL="0">
              <a:buNone/>
            </a:pPr>
            <a:r>
              <a:rPr lang="en-US" sz="800" b="1" spc="120" kern="0" dirty="0">
                <a:solidFill>
                  <a:srgbClr val="D4A574"/>
                </a:solidFill>
                <a:latin typeface="Calibri" pitchFamily="34" charset="0"/>
                <a:ea typeface="Calibri" pitchFamily="34" charset="-122"/>
                <a:cs typeface="Calibri" pitchFamily="34" charset="-120"/>
              </a:rPr>
              <a:t>HOUSING + GOVERNMENT OFFICES</a:t>
            </a:r>
            <a:endParaRPr lang="en-US" sz="800" dirty="0"/>
          </a:p>
        </p:txBody>
      </p:sp>
      <p:sp>
        <p:nvSpPr>
          <p:cNvPr id="15" name="Text 13"/>
          <p:cNvSpPr/>
          <p:nvPr/>
        </p:nvSpPr>
        <p:spPr>
          <a:xfrm>
            <a:off x="3529584" y="2212848"/>
            <a:ext cx="2286000" cy="384048"/>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Housing &amp; Works</a:t>
            </a:r>
            <a:endParaRPr lang="en-US" sz="1500" dirty="0"/>
          </a:p>
        </p:txBody>
      </p:sp>
      <p:sp>
        <p:nvSpPr>
          <p:cNvPr id="16" name="Text 14"/>
          <p:cNvSpPr/>
          <p:nvPr/>
        </p:nvSpPr>
        <p:spPr>
          <a:xfrm>
            <a:off x="3529584" y="2633472"/>
            <a:ext cx="2286000" cy="566928"/>
          </a:xfrm>
          <a:prstGeom prst="rect">
            <a:avLst/>
          </a:prstGeom>
          <a:noFill/>
          <a:ln/>
        </p:spPr>
        <p:txBody>
          <a:bodyPr wrap="square" lIns="0" tIns="0" rIns="0" bIns="0" rtlCol="0" anchor="t"/>
          <a:lstStyle/>
          <a:p>
            <a:pPr algn="l" indent="0" marL="0">
              <a:lnSpc>
                <a:spcPct val="102000"/>
              </a:lnSpc>
              <a:buNone/>
            </a:pPr>
            <a:r>
              <a:rPr lang="en-US" sz="900" dirty="0">
                <a:solidFill>
                  <a:srgbClr val="59616E"/>
                </a:solidFill>
                <a:latin typeface="Calibri" pitchFamily="34" charset="0"/>
                <a:ea typeface="Calibri" pitchFamily="34" charset="-122"/>
                <a:cs typeface="Calibri" pitchFamily="34" charset="-120"/>
              </a:rPr>
              <a:t>Social housing landlord (Housing Authority) plus whole of government office accommodation.</a:t>
            </a:r>
            <a:endParaRPr lang="en-US" sz="900" dirty="0"/>
          </a:p>
        </p:txBody>
      </p:sp>
      <p:sp>
        <p:nvSpPr>
          <p:cNvPr id="17" name="Text 15"/>
          <p:cNvSpPr/>
          <p:nvPr/>
        </p:nvSpPr>
        <p:spPr>
          <a:xfrm>
            <a:off x="3529584" y="3127248"/>
            <a:ext cx="2286000" cy="256032"/>
          </a:xfrm>
          <a:prstGeom prst="rect">
            <a:avLst/>
          </a:prstGeom>
          <a:noFill/>
          <a:ln/>
        </p:spPr>
        <p:txBody>
          <a:bodyPr wrap="square" lIns="0" tIns="0" rIns="0" bIns="0" rtlCol="0" anchor="b"/>
          <a:lstStyle/>
          <a:p>
            <a:pPr algn="l" indent="0" marL="0">
              <a:buNone/>
            </a:pPr>
            <a:r>
              <a:rPr lang="en-US" sz="1250" b="1" dirty="0">
                <a:solidFill>
                  <a:srgbClr val="0E2138"/>
                </a:solidFill>
                <a:latin typeface="Cambria" pitchFamily="34" charset="0"/>
                <a:ea typeface="Cambria" pitchFamily="34" charset="-122"/>
                <a:cs typeface="Cambria" pitchFamily="34" charset="-120"/>
              </a:rPr>
              <a:t>36,000+ homes · 555,000 sqm</a:t>
            </a:r>
            <a:endParaRPr lang="en-US" sz="1250" dirty="0"/>
          </a:p>
        </p:txBody>
      </p:sp>
      <p:sp>
        <p:nvSpPr>
          <p:cNvPr id="18" name="Text 16"/>
          <p:cNvSpPr/>
          <p:nvPr/>
        </p:nvSpPr>
        <p:spPr>
          <a:xfrm>
            <a:off x="3529584" y="3374136"/>
            <a:ext cx="2286000" cy="182880"/>
          </a:xfrm>
          <a:prstGeom prst="rect">
            <a:avLst/>
          </a:prstGeom>
          <a:noFill/>
          <a:ln/>
        </p:spPr>
        <p:txBody>
          <a:bodyPr wrap="square" lIns="0" tIns="0" rIns="0" bIns="0" rtlCol="0" anchor="b"/>
          <a:lstStyle/>
          <a:p>
            <a:pPr algn="l" indent="0" marL="0">
              <a:buNone/>
            </a:pPr>
            <a:r>
              <a:rPr lang="en-US" sz="760" dirty="0">
                <a:solidFill>
                  <a:srgbClr val="6B7280"/>
                </a:solidFill>
                <a:latin typeface="Calibri" pitchFamily="34" charset="0"/>
                <a:ea typeface="Calibri" pitchFamily="34" charset="-122"/>
                <a:cs typeface="Calibri" pitchFamily="34" charset="-120"/>
              </a:rPr>
              <a:t>Social housing + office portfolio</a:t>
            </a:r>
            <a:endParaRPr lang="en-US" sz="760" dirty="0"/>
          </a:p>
        </p:txBody>
      </p:sp>
      <p:sp>
        <p:nvSpPr>
          <p:cNvPr id="19" name="Shape 17"/>
          <p:cNvSpPr/>
          <p:nvPr/>
        </p:nvSpPr>
        <p:spPr>
          <a:xfrm>
            <a:off x="6227064" y="1810512"/>
            <a:ext cx="2596896" cy="1819656"/>
          </a:xfrm>
          <a:prstGeom prst="roundRect">
            <a:avLst>
              <a:gd name="adj" fmla="val 4523"/>
            </a:avLst>
          </a:prstGeom>
          <a:solidFill>
            <a:srgbClr val="FFFFFF"/>
          </a:solidFill>
          <a:ln/>
          <a:effectLst>
            <a:outerShdw sx="100000" sy="100000" kx="0" ky="0" algn="bl" rotWithShape="0" blurRad="114300" dist="38100" dir="5400000">
              <a:srgbClr val="0E2138">
                <a:alpha val="16000"/>
              </a:srgbClr>
            </a:outerShdw>
          </a:effectLst>
        </p:spPr>
      </p:sp>
      <p:sp>
        <p:nvSpPr>
          <p:cNvPr id="20" name="Text 18"/>
          <p:cNvSpPr/>
          <p:nvPr/>
        </p:nvSpPr>
        <p:spPr>
          <a:xfrm>
            <a:off x="6391656" y="1947672"/>
            <a:ext cx="2286000" cy="329184"/>
          </a:xfrm>
          <a:prstGeom prst="rect">
            <a:avLst/>
          </a:prstGeom>
          <a:noFill/>
          <a:ln/>
        </p:spPr>
        <p:txBody>
          <a:bodyPr wrap="square" lIns="0" tIns="0" rIns="0" bIns="0" rtlCol="0" anchor="t"/>
          <a:lstStyle/>
          <a:p>
            <a:pPr algn="l" indent="0" marL="0">
              <a:buNone/>
            </a:pPr>
            <a:r>
              <a:rPr lang="en-US" sz="800" b="1" spc="120" kern="0" dirty="0">
                <a:solidFill>
                  <a:srgbClr val="D4A574"/>
                </a:solidFill>
                <a:latin typeface="Calibri" pitchFamily="34" charset="0"/>
                <a:ea typeface="Calibri" pitchFamily="34" charset="-122"/>
                <a:cs typeface="Calibri" pitchFamily="34" charset="-120"/>
              </a:rPr>
              <a:t>TRANSPORT &amp; PRECINCTS</a:t>
            </a:r>
            <a:endParaRPr lang="en-US" sz="800" dirty="0"/>
          </a:p>
        </p:txBody>
      </p:sp>
      <p:sp>
        <p:nvSpPr>
          <p:cNvPr id="21" name="Text 19"/>
          <p:cNvSpPr/>
          <p:nvPr/>
        </p:nvSpPr>
        <p:spPr>
          <a:xfrm>
            <a:off x="6391656" y="2212848"/>
            <a:ext cx="2286000" cy="384048"/>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PTA · METRONET</a:t>
            </a:r>
            <a:endParaRPr lang="en-US" sz="1500" dirty="0"/>
          </a:p>
        </p:txBody>
      </p:sp>
      <p:sp>
        <p:nvSpPr>
          <p:cNvPr id="22" name="Text 20"/>
          <p:cNvSpPr/>
          <p:nvPr/>
        </p:nvSpPr>
        <p:spPr>
          <a:xfrm>
            <a:off x="6391656" y="2633472"/>
            <a:ext cx="2286000" cy="566928"/>
          </a:xfrm>
          <a:prstGeom prst="rect">
            <a:avLst/>
          </a:prstGeom>
          <a:noFill/>
          <a:ln/>
        </p:spPr>
        <p:txBody>
          <a:bodyPr wrap="square" lIns="0" tIns="0" rIns="0" bIns="0" rtlCol="0" anchor="t"/>
          <a:lstStyle/>
          <a:p>
            <a:pPr algn="l" indent="0" marL="0">
              <a:lnSpc>
                <a:spcPct val="102000"/>
              </a:lnSpc>
              <a:buNone/>
            </a:pPr>
            <a:r>
              <a:rPr lang="en-US" sz="900" dirty="0">
                <a:solidFill>
                  <a:srgbClr val="59616E"/>
                </a:solidFill>
                <a:latin typeface="Calibri" pitchFamily="34" charset="0"/>
                <a:ea typeface="Calibri" pitchFamily="34" charset="-122"/>
                <a:cs typeface="Calibri" pitchFamily="34" charset="-120"/>
              </a:rPr>
              <a:t>Rail corridors, stations and non operational land; METRONET station precincts.</a:t>
            </a:r>
            <a:endParaRPr lang="en-US" sz="900" dirty="0"/>
          </a:p>
        </p:txBody>
      </p:sp>
      <p:sp>
        <p:nvSpPr>
          <p:cNvPr id="23" name="Text 21"/>
          <p:cNvSpPr/>
          <p:nvPr/>
        </p:nvSpPr>
        <p:spPr>
          <a:xfrm>
            <a:off x="6391656" y="3127248"/>
            <a:ext cx="2286000" cy="256032"/>
          </a:xfrm>
          <a:prstGeom prst="rect">
            <a:avLst/>
          </a:prstGeom>
          <a:noFill/>
          <a:ln/>
        </p:spPr>
        <p:txBody>
          <a:bodyPr wrap="square" lIns="0" tIns="0" rIns="0" bIns="0" rtlCol="0" anchor="b"/>
          <a:lstStyle/>
          <a:p>
            <a:pPr algn="l" indent="0" marL="0">
              <a:buNone/>
            </a:pPr>
            <a:r>
              <a:rPr lang="en-US" sz="1250" b="1" dirty="0">
                <a:solidFill>
                  <a:srgbClr val="0E2138"/>
                </a:solidFill>
                <a:latin typeface="Cambria" pitchFamily="34" charset="0"/>
                <a:ea typeface="Cambria" pitchFamily="34" charset="-122"/>
                <a:cs typeface="Cambria" pitchFamily="34" charset="-120"/>
              </a:rPr>
              <a:t>~8,000 ha · 23 stations</a:t>
            </a:r>
            <a:endParaRPr lang="en-US" sz="1250" dirty="0"/>
          </a:p>
        </p:txBody>
      </p:sp>
      <p:sp>
        <p:nvSpPr>
          <p:cNvPr id="24" name="Text 22"/>
          <p:cNvSpPr/>
          <p:nvPr/>
        </p:nvSpPr>
        <p:spPr>
          <a:xfrm>
            <a:off x="6391656" y="3374136"/>
            <a:ext cx="2286000" cy="182880"/>
          </a:xfrm>
          <a:prstGeom prst="rect">
            <a:avLst/>
          </a:prstGeom>
          <a:noFill/>
          <a:ln/>
        </p:spPr>
        <p:txBody>
          <a:bodyPr wrap="square" lIns="0" tIns="0" rIns="0" bIns="0" rtlCol="0" anchor="b"/>
          <a:lstStyle/>
          <a:p>
            <a:pPr algn="l" indent="0" marL="0">
              <a:buNone/>
            </a:pPr>
            <a:r>
              <a:rPr lang="en-US" sz="760" dirty="0">
                <a:solidFill>
                  <a:srgbClr val="6B7280"/>
                </a:solidFill>
                <a:latin typeface="Calibri" pitchFamily="34" charset="0"/>
                <a:ea typeface="Calibri" pitchFamily="34" charset="-122"/>
                <a:cs typeface="Calibri" pitchFamily="34" charset="-120"/>
              </a:rPr>
              <a:t>Rail land + TOD precincts</a:t>
            </a:r>
            <a:endParaRPr lang="en-US" sz="760" dirty="0"/>
          </a:p>
        </p:txBody>
      </p:sp>
      <p:sp>
        <p:nvSpPr>
          <p:cNvPr id="25" name="Shape 23"/>
          <p:cNvSpPr/>
          <p:nvPr/>
        </p:nvSpPr>
        <p:spPr>
          <a:xfrm>
            <a:off x="9089136" y="1810512"/>
            <a:ext cx="2596896" cy="1819656"/>
          </a:xfrm>
          <a:prstGeom prst="roundRect">
            <a:avLst>
              <a:gd name="adj" fmla="val 4523"/>
            </a:avLst>
          </a:prstGeom>
          <a:solidFill>
            <a:srgbClr val="FFFFFF"/>
          </a:solidFill>
          <a:ln/>
          <a:effectLst>
            <a:outerShdw sx="100000" sy="100000" kx="0" ky="0" algn="bl" rotWithShape="0" blurRad="114300" dist="38100" dir="5400000">
              <a:srgbClr val="0E2138">
                <a:alpha val="16000"/>
              </a:srgbClr>
            </a:outerShdw>
          </a:effectLst>
        </p:spPr>
      </p:sp>
      <p:sp>
        <p:nvSpPr>
          <p:cNvPr id="26" name="Text 24"/>
          <p:cNvSpPr/>
          <p:nvPr/>
        </p:nvSpPr>
        <p:spPr>
          <a:xfrm>
            <a:off x="9253728" y="1947672"/>
            <a:ext cx="2286000" cy="329184"/>
          </a:xfrm>
          <a:prstGeom prst="rect">
            <a:avLst/>
          </a:prstGeom>
          <a:noFill/>
          <a:ln/>
        </p:spPr>
        <p:txBody>
          <a:bodyPr wrap="square" lIns="0" tIns="0" rIns="0" bIns="0" rtlCol="0" anchor="t"/>
          <a:lstStyle/>
          <a:p>
            <a:pPr algn="l" indent="0" marL="0">
              <a:buNone/>
            </a:pPr>
            <a:r>
              <a:rPr lang="en-US" sz="800" b="1" spc="120" kern="0" dirty="0">
                <a:solidFill>
                  <a:srgbClr val="D4A574"/>
                </a:solidFill>
                <a:latin typeface="Calibri" pitchFamily="34" charset="0"/>
                <a:ea typeface="Calibri" pitchFamily="34" charset="-122"/>
                <a:cs typeface="Calibri" pitchFamily="34" charset="-120"/>
              </a:rPr>
              <a:t>SOCIAL INFRASTRUCTURE</a:t>
            </a:r>
            <a:endParaRPr lang="en-US" sz="800" dirty="0"/>
          </a:p>
        </p:txBody>
      </p:sp>
      <p:sp>
        <p:nvSpPr>
          <p:cNvPr id="27" name="Text 25"/>
          <p:cNvSpPr/>
          <p:nvPr/>
        </p:nvSpPr>
        <p:spPr>
          <a:xfrm>
            <a:off x="9253728" y="2212848"/>
            <a:ext cx="2286000" cy="384048"/>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Education</a:t>
            </a:r>
            <a:endParaRPr lang="en-US" sz="1500" dirty="0"/>
          </a:p>
        </p:txBody>
      </p:sp>
      <p:sp>
        <p:nvSpPr>
          <p:cNvPr id="28" name="Text 26"/>
          <p:cNvSpPr/>
          <p:nvPr/>
        </p:nvSpPr>
        <p:spPr>
          <a:xfrm>
            <a:off x="9253728" y="2633472"/>
            <a:ext cx="2286000" cy="566928"/>
          </a:xfrm>
          <a:prstGeom prst="rect">
            <a:avLst/>
          </a:prstGeom>
          <a:noFill/>
          <a:ln/>
        </p:spPr>
        <p:txBody>
          <a:bodyPr wrap="square" lIns="0" tIns="0" rIns="0" bIns="0" rtlCol="0" anchor="t"/>
          <a:lstStyle/>
          <a:p>
            <a:pPr algn="l" indent="0" marL="0">
              <a:lnSpc>
                <a:spcPct val="102000"/>
              </a:lnSpc>
              <a:buNone/>
            </a:pPr>
            <a:r>
              <a:rPr lang="en-US" sz="900" dirty="0">
                <a:solidFill>
                  <a:srgbClr val="59616E"/>
                </a:solidFill>
                <a:latin typeface="Calibri" pitchFamily="34" charset="0"/>
                <a:ea typeface="Calibri" pitchFamily="34" charset="-122"/>
                <a:cs typeface="Calibri" pitchFamily="34" charset="-120"/>
              </a:rPr>
              <a:t>The public school estate: the largest government site footprint in WA.</a:t>
            </a:r>
            <a:endParaRPr lang="en-US" sz="900" dirty="0"/>
          </a:p>
        </p:txBody>
      </p:sp>
      <p:sp>
        <p:nvSpPr>
          <p:cNvPr id="29" name="Text 27"/>
          <p:cNvSpPr/>
          <p:nvPr/>
        </p:nvSpPr>
        <p:spPr>
          <a:xfrm>
            <a:off x="9253728" y="3127248"/>
            <a:ext cx="2286000" cy="256032"/>
          </a:xfrm>
          <a:prstGeom prst="rect">
            <a:avLst/>
          </a:prstGeom>
          <a:noFill/>
          <a:ln/>
        </p:spPr>
        <p:txBody>
          <a:bodyPr wrap="square" lIns="0" tIns="0" rIns="0" bIns="0" rtlCol="0" anchor="b"/>
          <a:lstStyle/>
          <a:p>
            <a:pPr algn="l" indent="0" marL="0">
              <a:buNone/>
            </a:pPr>
            <a:r>
              <a:rPr lang="en-US" sz="1250" b="1" dirty="0">
                <a:solidFill>
                  <a:srgbClr val="0E2138"/>
                </a:solidFill>
                <a:latin typeface="Cambria" pitchFamily="34" charset="0"/>
                <a:ea typeface="Cambria" pitchFamily="34" charset="-122"/>
                <a:cs typeface="Cambria" pitchFamily="34" charset="-120"/>
              </a:rPr>
              <a:t>800+ schools</a:t>
            </a:r>
            <a:endParaRPr lang="en-US" sz="1250" dirty="0"/>
          </a:p>
        </p:txBody>
      </p:sp>
      <p:sp>
        <p:nvSpPr>
          <p:cNvPr id="30" name="Text 28"/>
          <p:cNvSpPr/>
          <p:nvPr/>
        </p:nvSpPr>
        <p:spPr>
          <a:xfrm>
            <a:off x="9253728" y="3374136"/>
            <a:ext cx="2286000" cy="182880"/>
          </a:xfrm>
          <a:prstGeom prst="rect">
            <a:avLst/>
          </a:prstGeom>
          <a:noFill/>
          <a:ln/>
        </p:spPr>
        <p:txBody>
          <a:bodyPr wrap="square" lIns="0" tIns="0" rIns="0" bIns="0" rtlCol="0" anchor="b"/>
          <a:lstStyle/>
          <a:p>
            <a:pPr algn="l" indent="0" marL="0">
              <a:buNone/>
            </a:pPr>
            <a:r>
              <a:rPr lang="en-US" sz="760" dirty="0">
                <a:solidFill>
                  <a:srgbClr val="6B7280"/>
                </a:solidFill>
                <a:latin typeface="Calibri" pitchFamily="34" charset="0"/>
                <a:ea typeface="Calibri" pitchFamily="34" charset="-122"/>
                <a:cs typeface="Calibri" pitchFamily="34" charset="-120"/>
              </a:rPr>
              <a:t>Statewide</a:t>
            </a:r>
            <a:endParaRPr lang="en-US" sz="760" dirty="0"/>
          </a:p>
        </p:txBody>
      </p:sp>
      <p:sp>
        <p:nvSpPr>
          <p:cNvPr id="31" name="Shape 29"/>
          <p:cNvSpPr/>
          <p:nvPr/>
        </p:nvSpPr>
        <p:spPr>
          <a:xfrm>
            <a:off x="502920" y="3849624"/>
            <a:ext cx="2596896" cy="1819656"/>
          </a:xfrm>
          <a:prstGeom prst="roundRect">
            <a:avLst>
              <a:gd name="adj" fmla="val 4523"/>
            </a:avLst>
          </a:prstGeom>
          <a:solidFill>
            <a:srgbClr val="FFFFFF"/>
          </a:solidFill>
          <a:ln/>
          <a:effectLst>
            <a:outerShdw sx="100000" sy="100000" kx="0" ky="0" algn="bl" rotWithShape="0" blurRad="114300" dist="38100" dir="5400000">
              <a:srgbClr val="0E2138">
                <a:alpha val="16000"/>
              </a:srgbClr>
            </a:outerShdw>
          </a:effectLst>
        </p:spPr>
      </p:sp>
      <p:sp>
        <p:nvSpPr>
          <p:cNvPr id="32" name="Text 30"/>
          <p:cNvSpPr/>
          <p:nvPr/>
        </p:nvSpPr>
        <p:spPr>
          <a:xfrm>
            <a:off x="667512" y="3986784"/>
            <a:ext cx="2286000" cy="329184"/>
          </a:xfrm>
          <a:prstGeom prst="rect">
            <a:avLst/>
          </a:prstGeom>
          <a:noFill/>
          <a:ln/>
        </p:spPr>
        <p:txBody>
          <a:bodyPr wrap="square" lIns="0" tIns="0" rIns="0" bIns="0" rtlCol="0" anchor="t"/>
          <a:lstStyle/>
          <a:p>
            <a:pPr algn="l" indent="0" marL="0">
              <a:buNone/>
            </a:pPr>
            <a:r>
              <a:rPr lang="en-US" sz="800" b="1" spc="120" kern="0" dirty="0">
                <a:solidFill>
                  <a:srgbClr val="D4A574"/>
                </a:solidFill>
                <a:latin typeface="Calibri" pitchFamily="34" charset="0"/>
                <a:ea typeface="Calibri" pitchFamily="34" charset="-122"/>
                <a:cs typeface="Calibri" pitchFamily="34" charset="-120"/>
              </a:rPr>
              <a:t>CROWN ESTATE</a:t>
            </a:r>
            <a:endParaRPr lang="en-US" sz="800" dirty="0"/>
          </a:p>
        </p:txBody>
      </p:sp>
      <p:sp>
        <p:nvSpPr>
          <p:cNvPr id="33" name="Text 31"/>
          <p:cNvSpPr/>
          <p:nvPr/>
        </p:nvSpPr>
        <p:spPr>
          <a:xfrm>
            <a:off x="667512" y="4251960"/>
            <a:ext cx="2286000" cy="384048"/>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DPLH · Crown Land</a:t>
            </a:r>
            <a:endParaRPr lang="en-US" sz="1500" dirty="0"/>
          </a:p>
        </p:txBody>
      </p:sp>
      <p:sp>
        <p:nvSpPr>
          <p:cNvPr id="34" name="Text 32"/>
          <p:cNvSpPr/>
          <p:nvPr/>
        </p:nvSpPr>
        <p:spPr>
          <a:xfrm>
            <a:off x="667512" y="4672584"/>
            <a:ext cx="2286000" cy="566928"/>
          </a:xfrm>
          <a:prstGeom prst="rect">
            <a:avLst/>
          </a:prstGeom>
          <a:noFill/>
          <a:ln/>
        </p:spPr>
        <p:txBody>
          <a:bodyPr wrap="square" lIns="0" tIns="0" rIns="0" bIns="0" rtlCol="0" anchor="t"/>
          <a:lstStyle/>
          <a:p>
            <a:pPr algn="l" indent="0" marL="0">
              <a:lnSpc>
                <a:spcPct val="102000"/>
              </a:lnSpc>
              <a:buNone/>
            </a:pPr>
            <a:r>
              <a:rPr lang="en-US" sz="900" dirty="0">
                <a:solidFill>
                  <a:srgbClr val="59616E"/>
                </a:solidFill>
                <a:latin typeface="Calibri" pitchFamily="34" charset="0"/>
                <a:ea typeface="Calibri" pitchFamily="34" charset="-122"/>
                <a:cs typeface="Calibri" pitchFamily="34" charset="-120"/>
              </a:rPr>
              <a:t>Crown reserves, pastoral leases, strategic and surplus land holdings.</a:t>
            </a:r>
            <a:endParaRPr lang="en-US" sz="900" dirty="0"/>
          </a:p>
        </p:txBody>
      </p:sp>
      <p:sp>
        <p:nvSpPr>
          <p:cNvPr id="35" name="Text 33"/>
          <p:cNvSpPr/>
          <p:nvPr/>
        </p:nvSpPr>
        <p:spPr>
          <a:xfrm>
            <a:off x="667512" y="5166360"/>
            <a:ext cx="2286000" cy="256032"/>
          </a:xfrm>
          <a:prstGeom prst="rect">
            <a:avLst/>
          </a:prstGeom>
          <a:noFill/>
          <a:ln/>
        </p:spPr>
        <p:txBody>
          <a:bodyPr wrap="square" lIns="0" tIns="0" rIns="0" bIns="0" rtlCol="0" anchor="b"/>
          <a:lstStyle/>
          <a:p>
            <a:pPr algn="l" indent="0" marL="0">
              <a:buNone/>
            </a:pPr>
            <a:r>
              <a:rPr lang="en-US" sz="1250" b="1" dirty="0">
                <a:solidFill>
                  <a:srgbClr val="0E2138"/>
                </a:solidFill>
                <a:latin typeface="Cambria" pitchFamily="34" charset="0"/>
                <a:ea typeface="Cambria" pitchFamily="34" charset="-122"/>
                <a:cs typeface="Cambria" pitchFamily="34" charset="-120"/>
              </a:rPr>
              <a:t>~92% of WA</a:t>
            </a:r>
            <a:endParaRPr lang="en-US" sz="1250" dirty="0"/>
          </a:p>
        </p:txBody>
      </p:sp>
      <p:sp>
        <p:nvSpPr>
          <p:cNvPr id="36" name="Text 34"/>
          <p:cNvSpPr/>
          <p:nvPr/>
        </p:nvSpPr>
        <p:spPr>
          <a:xfrm>
            <a:off x="667512" y="5413248"/>
            <a:ext cx="2286000" cy="182880"/>
          </a:xfrm>
          <a:prstGeom prst="rect">
            <a:avLst/>
          </a:prstGeom>
          <a:noFill/>
          <a:ln/>
        </p:spPr>
        <p:txBody>
          <a:bodyPr wrap="square" lIns="0" tIns="0" rIns="0" bIns="0" rtlCol="0" anchor="b"/>
          <a:lstStyle/>
          <a:p>
            <a:pPr algn="l" indent="0" marL="0">
              <a:buNone/>
            </a:pPr>
            <a:r>
              <a:rPr lang="en-US" sz="760" dirty="0">
                <a:solidFill>
                  <a:srgbClr val="6B7280"/>
                </a:solidFill>
                <a:latin typeface="Calibri" pitchFamily="34" charset="0"/>
                <a:ea typeface="Calibri" pitchFamily="34" charset="-122"/>
                <a:cs typeface="Calibri" pitchFamily="34" charset="-120"/>
              </a:rPr>
              <a:t>is Crown land</a:t>
            </a:r>
            <a:endParaRPr lang="en-US" sz="760" dirty="0"/>
          </a:p>
        </p:txBody>
      </p:sp>
      <p:sp>
        <p:nvSpPr>
          <p:cNvPr id="37" name="Shape 35"/>
          <p:cNvSpPr/>
          <p:nvPr/>
        </p:nvSpPr>
        <p:spPr>
          <a:xfrm>
            <a:off x="3364992" y="3849624"/>
            <a:ext cx="2596896" cy="1819656"/>
          </a:xfrm>
          <a:prstGeom prst="roundRect">
            <a:avLst>
              <a:gd name="adj" fmla="val 4523"/>
            </a:avLst>
          </a:prstGeom>
          <a:solidFill>
            <a:srgbClr val="FFFFFF"/>
          </a:solidFill>
          <a:ln/>
          <a:effectLst>
            <a:outerShdw sx="100000" sy="100000" kx="0" ky="0" algn="bl" rotWithShape="0" blurRad="114300" dist="38100" dir="5400000">
              <a:srgbClr val="0E2138">
                <a:alpha val="16000"/>
              </a:srgbClr>
            </a:outerShdw>
          </a:effectLst>
        </p:spPr>
      </p:sp>
      <p:sp>
        <p:nvSpPr>
          <p:cNvPr id="38" name="Text 36"/>
          <p:cNvSpPr/>
          <p:nvPr/>
        </p:nvSpPr>
        <p:spPr>
          <a:xfrm>
            <a:off x="3529584" y="3986784"/>
            <a:ext cx="2286000" cy="329184"/>
          </a:xfrm>
          <a:prstGeom prst="rect">
            <a:avLst/>
          </a:prstGeom>
          <a:noFill/>
          <a:ln/>
        </p:spPr>
        <p:txBody>
          <a:bodyPr wrap="square" lIns="0" tIns="0" rIns="0" bIns="0" rtlCol="0" anchor="t"/>
          <a:lstStyle/>
          <a:p>
            <a:pPr algn="l" indent="0" marL="0">
              <a:buNone/>
            </a:pPr>
            <a:r>
              <a:rPr lang="en-US" sz="800" b="1" spc="120" kern="0" dirty="0">
                <a:solidFill>
                  <a:srgbClr val="D4A574"/>
                </a:solidFill>
                <a:latin typeface="Calibri" pitchFamily="34" charset="0"/>
                <a:ea typeface="Calibri" pitchFamily="34" charset="-122"/>
                <a:cs typeface="Calibri" pitchFamily="34" charset="-120"/>
              </a:rPr>
              <a:t>HEALTH ESTATE</a:t>
            </a:r>
            <a:endParaRPr lang="en-US" sz="800" dirty="0"/>
          </a:p>
        </p:txBody>
      </p:sp>
      <p:sp>
        <p:nvSpPr>
          <p:cNvPr id="39" name="Text 37"/>
          <p:cNvSpPr/>
          <p:nvPr/>
        </p:nvSpPr>
        <p:spPr>
          <a:xfrm>
            <a:off x="3529584" y="4251960"/>
            <a:ext cx="2286000" cy="384048"/>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Health</a:t>
            </a:r>
            <a:endParaRPr lang="en-US" sz="1500" dirty="0"/>
          </a:p>
        </p:txBody>
      </p:sp>
      <p:sp>
        <p:nvSpPr>
          <p:cNvPr id="40" name="Text 38"/>
          <p:cNvSpPr/>
          <p:nvPr/>
        </p:nvSpPr>
        <p:spPr>
          <a:xfrm>
            <a:off x="3529584" y="4672584"/>
            <a:ext cx="2286000" cy="566928"/>
          </a:xfrm>
          <a:prstGeom prst="rect">
            <a:avLst/>
          </a:prstGeom>
          <a:noFill/>
          <a:ln/>
        </p:spPr>
        <p:txBody>
          <a:bodyPr wrap="square" lIns="0" tIns="0" rIns="0" bIns="0" rtlCol="0" anchor="t"/>
          <a:lstStyle/>
          <a:p>
            <a:pPr algn="l" indent="0" marL="0">
              <a:lnSpc>
                <a:spcPct val="102000"/>
              </a:lnSpc>
              <a:buNone/>
            </a:pPr>
            <a:r>
              <a:rPr lang="en-US" sz="900" dirty="0">
                <a:solidFill>
                  <a:srgbClr val="59616E"/>
                </a:solidFill>
                <a:latin typeface="Calibri" pitchFamily="34" charset="0"/>
                <a:ea typeface="Calibri" pitchFamily="34" charset="-122"/>
                <a:cs typeface="Calibri" pitchFamily="34" charset="-120"/>
              </a:rPr>
              <a:t>Metropolitan and regional hospital and health precinct estate.</a:t>
            </a:r>
            <a:endParaRPr lang="en-US" sz="900" dirty="0"/>
          </a:p>
        </p:txBody>
      </p:sp>
      <p:sp>
        <p:nvSpPr>
          <p:cNvPr id="41" name="Text 39"/>
          <p:cNvSpPr/>
          <p:nvPr/>
        </p:nvSpPr>
        <p:spPr>
          <a:xfrm>
            <a:off x="3529584" y="5166360"/>
            <a:ext cx="2286000" cy="256032"/>
          </a:xfrm>
          <a:prstGeom prst="rect">
            <a:avLst/>
          </a:prstGeom>
          <a:noFill/>
          <a:ln/>
        </p:spPr>
        <p:txBody>
          <a:bodyPr wrap="square" lIns="0" tIns="0" rIns="0" bIns="0" rtlCol="0" anchor="b"/>
          <a:lstStyle/>
          <a:p>
            <a:pPr algn="l" indent="0" marL="0">
              <a:buNone/>
            </a:pPr>
            <a:r>
              <a:rPr lang="en-US" sz="1250" b="1" dirty="0">
                <a:solidFill>
                  <a:srgbClr val="0E2138"/>
                </a:solidFill>
                <a:latin typeface="Cambria" pitchFamily="34" charset="0"/>
                <a:ea typeface="Cambria" pitchFamily="34" charset="-122"/>
                <a:cs typeface="Cambria" pitchFamily="34" charset="-120"/>
              </a:rPr>
              <a:t>Metro + regional</a:t>
            </a:r>
            <a:endParaRPr lang="en-US" sz="1250" dirty="0"/>
          </a:p>
        </p:txBody>
      </p:sp>
      <p:sp>
        <p:nvSpPr>
          <p:cNvPr id="42" name="Text 40"/>
          <p:cNvSpPr/>
          <p:nvPr/>
        </p:nvSpPr>
        <p:spPr>
          <a:xfrm>
            <a:off x="3529584" y="5413248"/>
            <a:ext cx="2286000" cy="182880"/>
          </a:xfrm>
          <a:prstGeom prst="rect">
            <a:avLst/>
          </a:prstGeom>
          <a:noFill/>
          <a:ln/>
        </p:spPr>
        <p:txBody>
          <a:bodyPr wrap="square" lIns="0" tIns="0" rIns="0" bIns="0" rtlCol="0" anchor="b"/>
          <a:lstStyle/>
          <a:p>
            <a:pPr algn="l" indent="0" marL="0">
              <a:buNone/>
            </a:pPr>
            <a:r>
              <a:rPr lang="en-US" sz="760" dirty="0">
                <a:solidFill>
                  <a:srgbClr val="6B7280"/>
                </a:solidFill>
                <a:latin typeface="Calibri" pitchFamily="34" charset="0"/>
                <a:ea typeface="Calibri" pitchFamily="34" charset="-122"/>
                <a:cs typeface="Calibri" pitchFamily="34" charset="-120"/>
              </a:rPr>
              <a:t>hospital estate</a:t>
            </a:r>
            <a:endParaRPr lang="en-US" sz="760" dirty="0"/>
          </a:p>
        </p:txBody>
      </p:sp>
      <p:sp>
        <p:nvSpPr>
          <p:cNvPr id="43" name="Shape 41"/>
          <p:cNvSpPr/>
          <p:nvPr/>
        </p:nvSpPr>
        <p:spPr>
          <a:xfrm>
            <a:off x="6227064" y="3849624"/>
            <a:ext cx="2596896" cy="1819656"/>
          </a:xfrm>
          <a:prstGeom prst="roundRect">
            <a:avLst>
              <a:gd name="adj" fmla="val 4523"/>
            </a:avLst>
          </a:prstGeom>
          <a:solidFill>
            <a:srgbClr val="FFFFFF"/>
          </a:solidFill>
          <a:ln/>
          <a:effectLst>
            <a:outerShdw sx="100000" sy="100000" kx="0" ky="0" algn="bl" rotWithShape="0" blurRad="114300" dist="38100" dir="5400000">
              <a:srgbClr val="0E2138">
                <a:alpha val="16000"/>
              </a:srgbClr>
            </a:outerShdw>
          </a:effectLst>
        </p:spPr>
      </p:sp>
      <p:sp>
        <p:nvSpPr>
          <p:cNvPr id="44" name="Text 42"/>
          <p:cNvSpPr/>
          <p:nvPr/>
        </p:nvSpPr>
        <p:spPr>
          <a:xfrm>
            <a:off x="6391656" y="3986784"/>
            <a:ext cx="2286000" cy="329184"/>
          </a:xfrm>
          <a:prstGeom prst="rect">
            <a:avLst/>
          </a:prstGeom>
          <a:noFill/>
          <a:ln/>
        </p:spPr>
        <p:txBody>
          <a:bodyPr wrap="square" lIns="0" tIns="0" rIns="0" bIns="0" rtlCol="0" anchor="t"/>
          <a:lstStyle/>
          <a:p>
            <a:pPr algn="l" indent="0" marL="0">
              <a:buNone/>
            </a:pPr>
            <a:r>
              <a:rPr lang="en-US" sz="800" b="1" spc="120" kern="0" dirty="0">
                <a:solidFill>
                  <a:srgbClr val="D4A574"/>
                </a:solidFill>
                <a:latin typeface="Calibri" pitchFamily="34" charset="0"/>
                <a:ea typeface="Calibri" pitchFamily="34" charset="-122"/>
                <a:cs typeface="Calibri" pitchFamily="34" charset="-120"/>
              </a:rPr>
              <a:t>SPORT &amp; ENTERTAINMENT</a:t>
            </a:r>
            <a:endParaRPr lang="en-US" sz="800" dirty="0"/>
          </a:p>
        </p:txBody>
      </p:sp>
      <p:sp>
        <p:nvSpPr>
          <p:cNvPr id="45" name="Text 43"/>
          <p:cNvSpPr/>
          <p:nvPr/>
        </p:nvSpPr>
        <p:spPr>
          <a:xfrm>
            <a:off x="6391656" y="4251960"/>
            <a:ext cx="2286000" cy="384048"/>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VenuesWest</a:t>
            </a:r>
            <a:endParaRPr lang="en-US" sz="1500" dirty="0"/>
          </a:p>
        </p:txBody>
      </p:sp>
      <p:sp>
        <p:nvSpPr>
          <p:cNvPr id="46" name="Text 44"/>
          <p:cNvSpPr/>
          <p:nvPr/>
        </p:nvSpPr>
        <p:spPr>
          <a:xfrm>
            <a:off x="6391656" y="4672584"/>
            <a:ext cx="2286000" cy="566928"/>
          </a:xfrm>
          <a:prstGeom prst="rect">
            <a:avLst/>
          </a:prstGeom>
          <a:noFill/>
          <a:ln/>
        </p:spPr>
        <p:txBody>
          <a:bodyPr wrap="square" lIns="0" tIns="0" rIns="0" bIns="0" rtlCol="0" anchor="t"/>
          <a:lstStyle/>
          <a:p>
            <a:pPr algn="l" indent="0" marL="0">
              <a:lnSpc>
                <a:spcPct val="102000"/>
              </a:lnSpc>
              <a:buNone/>
            </a:pPr>
            <a:r>
              <a:rPr lang="en-US" sz="900" dirty="0">
                <a:solidFill>
                  <a:srgbClr val="59616E"/>
                </a:solidFill>
                <a:latin typeface="Calibri" pitchFamily="34" charset="0"/>
                <a:ea typeface="Calibri" pitchFamily="34" charset="-122"/>
                <a:cs typeface="Calibri" pitchFamily="34" charset="-120"/>
              </a:rPr>
              <a:t>Stadiums and entertainment venues, including the Burswood precinct.</a:t>
            </a:r>
            <a:endParaRPr lang="en-US" sz="900" dirty="0"/>
          </a:p>
        </p:txBody>
      </p:sp>
      <p:sp>
        <p:nvSpPr>
          <p:cNvPr id="47" name="Text 45"/>
          <p:cNvSpPr/>
          <p:nvPr/>
        </p:nvSpPr>
        <p:spPr>
          <a:xfrm>
            <a:off x="6391656" y="5166360"/>
            <a:ext cx="2286000" cy="256032"/>
          </a:xfrm>
          <a:prstGeom prst="rect">
            <a:avLst/>
          </a:prstGeom>
          <a:noFill/>
          <a:ln/>
        </p:spPr>
        <p:txBody>
          <a:bodyPr wrap="square" lIns="0" tIns="0" rIns="0" bIns="0" rtlCol="0" anchor="b"/>
          <a:lstStyle/>
          <a:p>
            <a:pPr algn="l" indent="0" marL="0">
              <a:buNone/>
            </a:pPr>
            <a:r>
              <a:rPr lang="en-US" sz="1250" b="1" dirty="0">
                <a:solidFill>
                  <a:srgbClr val="0E2138"/>
                </a:solidFill>
                <a:latin typeface="Cambria" pitchFamily="34" charset="0"/>
                <a:ea typeface="Cambria" pitchFamily="34" charset="-122"/>
                <a:cs typeface="Cambria" pitchFamily="34" charset="-120"/>
              </a:rPr>
              <a:t>14 venues</a:t>
            </a:r>
            <a:endParaRPr lang="en-US" sz="1250" dirty="0"/>
          </a:p>
        </p:txBody>
      </p:sp>
      <p:sp>
        <p:nvSpPr>
          <p:cNvPr id="48" name="Text 46"/>
          <p:cNvSpPr/>
          <p:nvPr/>
        </p:nvSpPr>
        <p:spPr>
          <a:xfrm>
            <a:off x="6391656" y="5413248"/>
            <a:ext cx="2286000" cy="182880"/>
          </a:xfrm>
          <a:prstGeom prst="rect">
            <a:avLst/>
          </a:prstGeom>
          <a:noFill/>
          <a:ln/>
        </p:spPr>
        <p:txBody>
          <a:bodyPr wrap="square" lIns="0" tIns="0" rIns="0" bIns="0" rtlCol="0" anchor="b"/>
          <a:lstStyle/>
          <a:p>
            <a:pPr algn="l" indent="0" marL="0">
              <a:buNone/>
            </a:pPr>
            <a:r>
              <a:rPr lang="en-US" sz="760" dirty="0">
                <a:solidFill>
                  <a:srgbClr val="6B7280"/>
                </a:solidFill>
                <a:latin typeface="Calibri" pitchFamily="34" charset="0"/>
                <a:ea typeface="Calibri" pitchFamily="34" charset="-122"/>
                <a:cs typeface="Calibri" pitchFamily="34" charset="-120"/>
              </a:rPr>
              <a:t>Optus Stadium · RAC Arena</a:t>
            </a:r>
            <a:endParaRPr lang="en-US" sz="760" dirty="0"/>
          </a:p>
        </p:txBody>
      </p:sp>
      <p:sp>
        <p:nvSpPr>
          <p:cNvPr id="49" name="Shape 47"/>
          <p:cNvSpPr/>
          <p:nvPr/>
        </p:nvSpPr>
        <p:spPr>
          <a:xfrm>
            <a:off x="9089136" y="3849624"/>
            <a:ext cx="2596896" cy="1819656"/>
          </a:xfrm>
          <a:prstGeom prst="roundRect">
            <a:avLst>
              <a:gd name="adj" fmla="val 4523"/>
            </a:avLst>
          </a:prstGeom>
          <a:solidFill>
            <a:srgbClr val="FFFFFF"/>
          </a:solidFill>
          <a:ln/>
          <a:effectLst>
            <a:outerShdw sx="100000" sy="100000" kx="0" ky="0" algn="bl" rotWithShape="0" blurRad="114300" dist="38100" dir="5400000">
              <a:srgbClr val="0E2138">
                <a:alpha val="16000"/>
              </a:srgbClr>
            </a:outerShdw>
          </a:effectLst>
        </p:spPr>
      </p:sp>
      <p:sp>
        <p:nvSpPr>
          <p:cNvPr id="50" name="Text 48"/>
          <p:cNvSpPr/>
          <p:nvPr/>
        </p:nvSpPr>
        <p:spPr>
          <a:xfrm>
            <a:off x="9253728" y="3986784"/>
            <a:ext cx="2286000" cy="329184"/>
          </a:xfrm>
          <a:prstGeom prst="rect">
            <a:avLst/>
          </a:prstGeom>
          <a:noFill/>
          <a:ln/>
        </p:spPr>
        <p:txBody>
          <a:bodyPr wrap="square" lIns="0" tIns="0" rIns="0" bIns="0" rtlCol="0" anchor="t"/>
          <a:lstStyle/>
          <a:p>
            <a:pPr algn="l" indent="0" marL="0">
              <a:buNone/>
            </a:pPr>
            <a:r>
              <a:rPr lang="en-US" sz="800" b="1" spc="120" kern="0" dirty="0">
                <a:solidFill>
                  <a:srgbClr val="D4A574"/>
                </a:solidFill>
                <a:latin typeface="Calibri" pitchFamily="34" charset="0"/>
                <a:ea typeface="Calibri" pitchFamily="34" charset="-122"/>
                <a:cs typeface="Calibri" pitchFamily="34" charset="-120"/>
              </a:rPr>
              <a:t>CORRIDORS &amp; SURPLUS</a:t>
            </a:r>
            <a:endParaRPr lang="en-US" sz="800" dirty="0"/>
          </a:p>
        </p:txBody>
      </p:sp>
      <p:sp>
        <p:nvSpPr>
          <p:cNvPr id="51" name="Text 49"/>
          <p:cNvSpPr/>
          <p:nvPr/>
        </p:nvSpPr>
        <p:spPr>
          <a:xfrm>
            <a:off x="9253728" y="4251960"/>
            <a:ext cx="2286000" cy="384048"/>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Main Roads WA</a:t>
            </a:r>
            <a:endParaRPr lang="en-US" sz="1500" dirty="0"/>
          </a:p>
        </p:txBody>
      </p:sp>
      <p:sp>
        <p:nvSpPr>
          <p:cNvPr id="52" name="Text 50"/>
          <p:cNvSpPr/>
          <p:nvPr/>
        </p:nvSpPr>
        <p:spPr>
          <a:xfrm>
            <a:off x="9253728" y="4672584"/>
            <a:ext cx="2286000" cy="566928"/>
          </a:xfrm>
          <a:prstGeom prst="rect">
            <a:avLst/>
          </a:prstGeom>
          <a:noFill/>
          <a:ln/>
        </p:spPr>
        <p:txBody>
          <a:bodyPr wrap="square" lIns="0" tIns="0" rIns="0" bIns="0" rtlCol="0" anchor="t"/>
          <a:lstStyle/>
          <a:p>
            <a:pPr algn="l" indent="0" marL="0">
              <a:lnSpc>
                <a:spcPct val="102000"/>
              </a:lnSpc>
              <a:buNone/>
            </a:pPr>
            <a:r>
              <a:rPr lang="en-US" sz="900" dirty="0">
                <a:solidFill>
                  <a:srgbClr val="59616E"/>
                </a:solidFill>
                <a:latin typeface="Calibri" pitchFamily="34" charset="0"/>
                <a:ea typeface="Calibri" pitchFamily="34" charset="-122"/>
                <a:cs typeface="Calibri" pitchFamily="34" charset="-120"/>
              </a:rPr>
              <a:t>Road reserves and residual or surplus land released from road projects.</a:t>
            </a:r>
            <a:endParaRPr lang="en-US" sz="900" dirty="0"/>
          </a:p>
        </p:txBody>
      </p:sp>
      <p:sp>
        <p:nvSpPr>
          <p:cNvPr id="53" name="Text 51"/>
          <p:cNvSpPr/>
          <p:nvPr/>
        </p:nvSpPr>
        <p:spPr>
          <a:xfrm>
            <a:off x="9253728" y="5166360"/>
            <a:ext cx="2286000" cy="256032"/>
          </a:xfrm>
          <a:prstGeom prst="rect">
            <a:avLst/>
          </a:prstGeom>
          <a:noFill/>
          <a:ln/>
        </p:spPr>
        <p:txBody>
          <a:bodyPr wrap="square" lIns="0" tIns="0" rIns="0" bIns="0" rtlCol="0" anchor="b"/>
          <a:lstStyle/>
          <a:p>
            <a:pPr algn="l" indent="0" marL="0">
              <a:buNone/>
            </a:pPr>
            <a:r>
              <a:rPr lang="en-US" sz="1250" b="1" dirty="0">
                <a:solidFill>
                  <a:srgbClr val="0E2138"/>
                </a:solidFill>
                <a:latin typeface="Cambria" pitchFamily="34" charset="0"/>
                <a:ea typeface="Cambria" pitchFamily="34" charset="-122"/>
                <a:cs typeface="Cambria" pitchFamily="34" charset="-120"/>
              </a:rPr>
              <a:t>Statewide</a:t>
            </a:r>
            <a:endParaRPr lang="en-US" sz="1250" dirty="0"/>
          </a:p>
        </p:txBody>
      </p:sp>
      <p:sp>
        <p:nvSpPr>
          <p:cNvPr id="54" name="Text 52"/>
          <p:cNvSpPr/>
          <p:nvPr/>
        </p:nvSpPr>
        <p:spPr>
          <a:xfrm>
            <a:off x="9253728" y="5413248"/>
            <a:ext cx="2286000" cy="182880"/>
          </a:xfrm>
          <a:prstGeom prst="rect">
            <a:avLst/>
          </a:prstGeom>
          <a:noFill/>
          <a:ln/>
        </p:spPr>
        <p:txBody>
          <a:bodyPr wrap="square" lIns="0" tIns="0" rIns="0" bIns="0" rtlCol="0" anchor="b"/>
          <a:lstStyle/>
          <a:p>
            <a:pPr algn="l" indent="0" marL="0">
              <a:buNone/>
            </a:pPr>
            <a:r>
              <a:rPr lang="en-US" sz="760" dirty="0">
                <a:solidFill>
                  <a:srgbClr val="6B7280"/>
                </a:solidFill>
                <a:latin typeface="Calibri" pitchFamily="34" charset="0"/>
                <a:ea typeface="Calibri" pitchFamily="34" charset="-122"/>
                <a:cs typeface="Calibri" pitchFamily="34" charset="-120"/>
              </a:rPr>
              <a:t>reserves + surplus parcels</a:t>
            </a:r>
            <a:endParaRPr lang="en-US" sz="760" dirty="0"/>
          </a:p>
        </p:txBody>
      </p:sp>
      <p:sp>
        <p:nvSpPr>
          <p:cNvPr id="55" name="Text 53"/>
          <p:cNvSpPr/>
          <p:nvPr/>
        </p:nvSpPr>
        <p:spPr>
          <a:xfrm>
            <a:off x="502920" y="5870448"/>
            <a:ext cx="1828800" cy="201168"/>
          </a:xfrm>
          <a:prstGeom prst="rect">
            <a:avLst/>
          </a:prstGeom>
          <a:noFill/>
          <a:ln/>
        </p:spPr>
        <p:txBody>
          <a:bodyPr wrap="square" lIns="0" tIns="0" rIns="0" bIns="0" rtlCol="0" anchor="ctr"/>
          <a:lstStyle/>
          <a:p>
            <a:pPr indent="0" marL="0">
              <a:buNone/>
            </a:pPr>
            <a:r>
              <a:rPr lang="en-US" sz="900" b="1" spc="160" kern="0" dirty="0">
                <a:solidFill>
                  <a:srgbClr val="C8A458"/>
                </a:solidFill>
                <a:latin typeface="Calibri" pitchFamily="34" charset="0"/>
                <a:ea typeface="Calibri" pitchFamily="34" charset="-122"/>
                <a:cs typeface="Calibri" pitchFamily="34" charset="-120"/>
              </a:rPr>
              <a:t>WIDER FIELD</a:t>
            </a:r>
            <a:endParaRPr lang="en-US" sz="900" dirty="0"/>
          </a:p>
        </p:txBody>
      </p:sp>
      <p:sp>
        <p:nvSpPr>
          <p:cNvPr id="56" name="Text 54"/>
          <p:cNvSpPr/>
          <p:nvPr/>
        </p:nvSpPr>
        <p:spPr>
          <a:xfrm>
            <a:off x="502920" y="6071616"/>
            <a:ext cx="11183112" cy="237744"/>
          </a:xfrm>
          <a:prstGeom prst="rect">
            <a:avLst/>
          </a:prstGeom>
          <a:noFill/>
          <a:ln/>
        </p:spPr>
        <p:txBody>
          <a:bodyPr wrap="square" lIns="0" tIns="0" rIns="0" bIns="0" rtlCol="0" anchor="ctr"/>
          <a:lstStyle/>
          <a:p>
            <a:pPr algn="l" indent="0" marL="0">
              <a:buNone/>
            </a:pPr>
            <a:r>
              <a:rPr lang="en-US" sz="900" b="1" dirty="0">
                <a:solidFill>
                  <a:srgbClr val="0E2138"/>
                </a:solidFill>
                <a:latin typeface="Calibri" pitchFamily="34" charset="0"/>
                <a:ea typeface="Calibri" pitchFamily="34" charset="-122"/>
                <a:cs typeface="Calibri" pitchFamily="34" charset="-120"/>
              </a:rPr>
              <a:t>Department of Justice </a:t>
            </a:r>
            <a:pPr algn="l" indent="0" marL="0">
              <a:buNone/>
            </a:pPr>
            <a:r>
              <a:rPr lang="en-US" sz="900" dirty="0">
                <a:solidFill>
                  <a:srgbClr val="59616E"/>
                </a:solidFill>
                <a:latin typeface="Calibri" pitchFamily="34" charset="0"/>
                <a:ea typeface="Calibri" pitchFamily="34" charset="-122"/>
                <a:cs typeface="Calibri" pitchFamily="34" charset="-120"/>
              </a:rPr>
              <a:t>courts &amp; custodial estate     </a:t>
            </a:r>
            <a:pPr algn="l" indent="0" marL="0">
              <a:buNone/>
            </a:pPr>
            <a:r>
              <a:rPr lang="en-US" sz="900" b="1" dirty="0">
                <a:solidFill>
                  <a:srgbClr val="0E2138"/>
                </a:solidFill>
                <a:latin typeface="Calibri" pitchFamily="34" charset="0"/>
                <a:ea typeface="Calibri" pitchFamily="34" charset="-122"/>
                <a:cs typeface="Calibri" pitchFamily="34" charset="-120"/>
              </a:rPr>
              <a:t>Training &amp; Workforce Development </a:t>
            </a:r>
            <a:pPr algn="l" indent="0" marL="0">
              <a:buNone/>
            </a:pPr>
            <a:r>
              <a:rPr lang="en-US" sz="900" dirty="0">
                <a:solidFill>
                  <a:srgbClr val="59616E"/>
                </a:solidFill>
                <a:latin typeface="Calibri" pitchFamily="34" charset="0"/>
                <a:ea typeface="Calibri" pitchFamily="34" charset="-122"/>
                <a:cs typeface="Calibri" pitchFamily="34" charset="-120"/>
              </a:rPr>
              <a:t>TAFE campuses     </a:t>
            </a:r>
            <a:pPr algn="l" indent="0" marL="0">
              <a:buNone/>
            </a:pPr>
            <a:r>
              <a:rPr lang="en-US" sz="900" b="1" dirty="0">
                <a:solidFill>
                  <a:srgbClr val="0E2138"/>
                </a:solidFill>
                <a:latin typeface="Calibri" pitchFamily="34" charset="0"/>
                <a:ea typeface="Calibri" pitchFamily="34" charset="-122"/>
                <a:cs typeface="Calibri" pitchFamily="34" charset="-120"/>
              </a:rPr>
              <a:t>Water Corporation </a:t>
            </a:r>
            <a:pPr algn="l" indent="0" marL="0">
              <a:buNone/>
            </a:pPr>
            <a:r>
              <a:rPr lang="en-US" sz="900" dirty="0">
                <a:solidFill>
                  <a:srgbClr val="59616E"/>
                </a:solidFill>
                <a:latin typeface="Calibri" pitchFamily="34" charset="0"/>
                <a:ea typeface="Calibri" pitchFamily="34" charset="-122"/>
                <a:cs typeface="Calibri" pitchFamily="34" charset="-120"/>
              </a:rPr>
              <a:t>operational sites     </a:t>
            </a:r>
            <a:pPr algn="l" indent="0" marL="0">
              <a:buNone/>
            </a:pPr>
            <a:r>
              <a:rPr lang="en-US" sz="900" b="1" dirty="0">
                <a:solidFill>
                  <a:srgbClr val="0E2138"/>
                </a:solidFill>
                <a:latin typeface="Calibri" pitchFamily="34" charset="0"/>
                <a:ea typeface="Calibri" pitchFamily="34" charset="-122"/>
                <a:cs typeface="Calibri" pitchFamily="34" charset="-120"/>
              </a:rPr>
              <a:t>Landgate </a:t>
            </a:r>
            <a:pPr algn="l" indent="0" marL="0">
              <a:buNone/>
            </a:pPr>
            <a:r>
              <a:rPr lang="en-US" sz="900" dirty="0">
                <a:solidFill>
                  <a:srgbClr val="59616E"/>
                </a:solidFill>
                <a:latin typeface="Calibri" pitchFamily="34" charset="0"/>
                <a:ea typeface="Calibri" pitchFamily="34" charset="-122"/>
                <a:cs typeface="Calibri" pitchFamily="34" charset="-120"/>
              </a:rPr>
              <a:t>land information &amp; valuations</a:t>
            </a:r>
            <a:endParaRPr lang="en-US" sz="900" dirty="0"/>
          </a:p>
        </p:txBody>
      </p:sp>
      <p:sp>
        <p:nvSpPr>
          <p:cNvPr id="57" name="Text 55"/>
          <p:cNvSpPr/>
          <p:nvPr/>
        </p:nvSpPr>
        <p:spPr>
          <a:xfrm>
            <a:off x="5852160" y="6272784"/>
            <a:ext cx="5833872" cy="182880"/>
          </a:xfrm>
          <a:prstGeom prst="rect">
            <a:avLst/>
          </a:prstGeom>
          <a:noFill/>
          <a:ln/>
        </p:spPr>
        <p:txBody>
          <a:bodyPr wrap="square" lIns="0" tIns="0" rIns="0" bIns="0" rtlCol="0" anchor="ctr"/>
          <a:lstStyle/>
          <a:p>
            <a:pPr algn="r" indent="0" marL="0">
              <a:buNone/>
            </a:pPr>
            <a:r>
              <a:rPr lang="en-US" sz="800" i="1" dirty="0">
                <a:solidFill>
                  <a:srgbClr val="6B7280"/>
                </a:solidFill>
                <a:latin typeface="Calibri" pitchFamily="34" charset="0"/>
                <a:ea typeface="Calibri" pitchFamily="34" charset="-122"/>
                <a:cs typeface="Calibri" pitchFamily="34" charset="-120"/>
              </a:rPr>
              <a:t>Portfolio figures verified at source, July 2026.</a:t>
            </a:r>
            <a:endParaRPr lang="en-US" sz="800" dirty="0"/>
          </a:p>
        </p:txBody>
      </p:sp>
      <p:pic>
        <p:nvPicPr>
          <p:cNvPr id="58" name="Image 0" descr="/tmp/psb/assets/la-wordmark.png">    </p:cNvPr>
          <p:cNvPicPr>
            <a:picLocks noChangeAspect="1"/>
          </p:cNvPicPr>
          <p:nvPr/>
        </p:nvPicPr>
        <p:blipFill>
          <a:blip r:embed="rId1"/>
          <a:stretch>
            <a:fillRect/>
          </a:stretch>
        </p:blipFill>
        <p:spPr>
          <a:xfrm>
            <a:off x="502920" y="6428232"/>
            <a:ext cx="1325880" cy="293522"/>
          </a:xfrm>
          <a:prstGeom prst="rect">
            <a:avLst/>
          </a:prstGeom>
        </p:spPr>
      </p:pic>
      <p:sp>
        <p:nvSpPr>
          <p:cNvPr id="59" name="Text 56"/>
          <p:cNvSpPr/>
          <p:nvPr/>
        </p:nvSpPr>
        <p:spPr>
          <a:xfrm>
            <a:off x="5852160" y="6446520"/>
            <a:ext cx="5833872" cy="237744"/>
          </a:xfrm>
          <a:prstGeom prst="rect">
            <a:avLst/>
          </a:prstGeom>
          <a:noFill/>
          <a:ln/>
        </p:spPr>
        <p:txBody>
          <a:bodyPr wrap="square" lIns="0" tIns="0" rIns="0" bIns="0" rtlCol="0" anchor="ctr"/>
          <a:lstStyle/>
          <a:p>
            <a:pPr algn="r" indent="0" marL="0">
              <a:buNone/>
            </a:pPr>
            <a:r>
              <a:rPr lang="en-US" sz="850" dirty="0">
                <a:solidFill>
                  <a:srgbClr val="6B7280"/>
                </a:solidFill>
                <a:latin typeface="Calibri" pitchFamily="34" charset="0"/>
                <a:ea typeface="Calibri" pitchFamily="34" charset="-122"/>
                <a:cs typeface="Calibri" pitchFamily="34" charset="-120"/>
              </a:rPr>
              <a:t>Lockwood Advisory  ·  Commercial in confidence  ·  MMXXVI</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Text 0"/>
          <p:cNvSpPr/>
          <p:nvPr/>
        </p:nvSpPr>
        <p:spPr>
          <a:xfrm>
            <a:off x="502920" y="420624"/>
            <a:ext cx="7863840" cy="237744"/>
          </a:xfrm>
          <a:prstGeom prst="rect">
            <a:avLst/>
          </a:prstGeom>
          <a:noFill/>
          <a:ln/>
        </p:spPr>
        <p:txBody>
          <a:bodyPr wrap="square" lIns="0" tIns="0" rIns="0" bIns="0" rtlCol="0" anchor="ctr"/>
          <a:lstStyle/>
          <a:p>
            <a:pPr algn="l" indent="0" marL="0">
              <a:buNone/>
            </a:pPr>
            <a:r>
              <a:rPr lang="en-US" sz="1050" b="1" spc="260" kern="0" dirty="0">
                <a:solidFill>
                  <a:srgbClr val="C8A458"/>
                </a:solidFill>
                <a:latin typeface="Calibri" pitchFamily="34" charset="0"/>
                <a:ea typeface="Calibri" pitchFamily="34" charset="-122"/>
                <a:cs typeface="Calibri" pitchFamily="34" charset="-120"/>
              </a:rPr>
              <a:t>POYNTON STAVRIANOU  ·  SERVICE ALIGNMENT</a:t>
            </a:r>
            <a:endParaRPr lang="en-US" sz="1050" dirty="0"/>
          </a:p>
        </p:txBody>
      </p:sp>
      <p:sp>
        <p:nvSpPr>
          <p:cNvPr id="3" name="Text 1"/>
          <p:cNvSpPr/>
          <p:nvPr/>
        </p:nvSpPr>
        <p:spPr>
          <a:xfrm>
            <a:off x="502920" y="676656"/>
            <a:ext cx="8869680" cy="603504"/>
          </a:xfrm>
          <a:prstGeom prst="rect">
            <a:avLst/>
          </a:prstGeom>
          <a:noFill/>
          <a:ln/>
        </p:spPr>
        <p:txBody>
          <a:bodyPr wrap="square" lIns="0" tIns="0" rIns="0" bIns="0" rtlCol="0" anchor="ctr"/>
          <a:lstStyle/>
          <a:p>
            <a:pPr algn="l" indent="0" marL="0">
              <a:buNone/>
            </a:pPr>
            <a:r>
              <a:rPr lang="en-US" sz="3200" b="1" dirty="0">
                <a:solidFill>
                  <a:srgbClr val="0E2138"/>
                </a:solidFill>
                <a:latin typeface="Cambria" pitchFamily="34" charset="0"/>
                <a:ea typeface="Cambria" pitchFamily="34" charset="-122"/>
                <a:cs typeface="Cambria" pitchFamily="34" charset="-120"/>
              </a:rPr>
              <a:t>Where Poynton Stavrianou fits</a:t>
            </a:r>
            <a:endParaRPr lang="en-US" sz="3200" dirty="0"/>
          </a:p>
        </p:txBody>
      </p:sp>
      <p:sp>
        <p:nvSpPr>
          <p:cNvPr id="4" name="Text 2"/>
          <p:cNvSpPr/>
          <p:nvPr/>
        </p:nvSpPr>
        <p:spPr>
          <a:xfrm>
            <a:off x="502920" y="1335024"/>
            <a:ext cx="11183112" cy="384048"/>
          </a:xfrm>
          <a:prstGeom prst="rect">
            <a:avLst/>
          </a:prstGeom>
          <a:noFill/>
          <a:ln/>
        </p:spPr>
        <p:txBody>
          <a:bodyPr wrap="square" lIns="0" tIns="0" rIns="0" bIns="0" rtlCol="0" anchor="ctr"/>
          <a:lstStyle/>
          <a:p>
            <a:pPr algn="l" indent="0" marL="0">
              <a:buNone/>
            </a:pPr>
            <a:r>
              <a:rPr lang="en-US" sz="1250" dirty="0">
                <a:solidFill>
                  <a:srgbClr val="59616E"/>
                </a:solidFill>
                <a:latin typeface="Calibri" pitchFamily="34" charset="0"/>
                <a:ea typeface="Calibri" pitchFamily="34" charset="-122"/>
                <a:cs typeface="Calibri" pitchFamily="34" charset="-120"/>
              </a:rPr>
              <a:t>The PS services each agency's portfolio calls for. Government advisory and liaison is the doorway to every one of these relationships.</a:t>
            </a:r>
            <a:endParaRPr lang="en-US" sz="1250" dirty="0"/>
          </a:p>
        </p:txBody>
      </p:sp>
      <p:sp>
        <p:nvSpPr>
          <p:cNvPr id="5" name="Text 3"/>
          <p:cNvSpPr/>
          <p:nvPr/>
        </p:nvSpPr>
        <p:spPr>
          <a:xfrm>
            <a:off x="7680960" y="420624"/>
            <a:ext cx="4005072" cy="219456"/>
          </a:xfrm>
          <a:prstGeom prst="rect">
            <a:avLst/>
          </a:prstGeom>
          <a:noFill/>
          <a:ln/>
        </p:spPr>
        <p:txBody>
          <a:bodyPr wrap="square" lIns="0" tIns="0" rIns="0" bIns="0" rtlCol="0" anchor="ctr"/>
          <a:lstStyle/>
          <a:p>
            <a:pPr algn="r" indent="0" marL="0">
              <a:buNone/>
            </a:pPr>
            <a:r>
              <a:rPr lang="en-US" sz="950" b="1" spc="160" kern="0" dirty="0">
                <a:solidFill>
                  <a:srgbClr val="0E2138"/>
                </a:solidFill>
                <a:latin typeface="Calibri" pitchFamily="34" charset="0"/>
                <a:ea typeface="Calibri" pitchFamily="34" charset="-122"/>
                <a:cs typeface="Calibri" pitchFamily="34" charset="-120"/>
              </a:rPr>
              <a:t>PREPARED FOR POYNTON STAVRIANOU</a:t>
            </a:r>
            <a:endParaRPr lang="en-US" sz="950" dirty="0"/>
          </a:p>
        </p:txBody>
      </p:sp>
      <p:sp>
        <p:nvSpPr>
          <p:cNvPr id="6" name="Text 4"/>
          <p:cNvSpPr/>
          <p:nvPr/>
        </p:nvSpPr>
        <p:spPr>
          <a:xfrm>
            <a:off x="7680960" y="640080"/>
            <a:ext cx="4005072" cy="201168"/>
          </a:xfrm>
          <a:prstGeom prst="rect">
            <a:avLst/>
          </a:prstGeom>
          <a:noFill/>
          <a:ln/>
        </p:spPr>
        <p:txBody>
          <a:bodyPr wrap="square" lIns="0" tIns="0" rIns="0" bIns="0" rtlCol="0" anchor="ctr"/>
          <a:lstStyle/>
          <a:p>
            <a:pPr algn="r" indent="0" marL="0">
              <a:buNone/>
            </a:pPr>
            <a:r>
              <a:rPr lang="en-US" sz="900" i="1" dirty="0">
                <a:solidFill>
                  <a:srgbClr val="6B7280"/>
                </a:solidFill>
                <a:latin typeface="Calibri" pitchFamily="34" charset="0"/>
                <a:ea typeface="Calibri" pitchFamily="34" charset="-122"/>
                <a:cs typeface="Calibri" pitchFamily="34" charset="-120"/>
              </a:rPr>
              <a:t>Commercial in confidence</a:t>
            </a:r>
            <a:endParaRPr lang="en-US" sz="900" dirty="0"/>
          </a:p>
        </p:txBody>
      </p:sp>
      <p:sp>
        <p:nvSpPr>
          <p:cNvPr id="7" name="Text 5"/>
          <p:cNvSpPr/>
          <p:nvPr/>
        </p:nvSpPr>
        <p:spPr>
          <a:xfrm>
            <a:off x="2798064" y="2139696"/>
            <a:ext cx="1042416" cy="457200"/>
          </a:xfrm>
          <a:prstGeom prst="rect">
            <a:avLst/>
          </a:prstGeom>
          <a:noFill/>
          <a:ln/>
        </p:spPr>
        <p:txBody>
          <a:bodyPr wrap="square" lIns="0" tIns="0" rIns="0" bIns="0" rtlCol="0" anchor="t"/>
          <a:lstStyle/>
          <a:p>
            <a:pPr algn="ctr" indent="0" marL="0">
              <a:lnSpc>
                <a:spcPct val="98000"/>
              </a:lnSpc>
              <a:buNone/>
            </a:pPr>
            <a:r>
              <a:rPr lang="en-US" sz="820" b="1" spc="40" kern="0" dirty="0">
                <a:solidFill>
                  <a:srgbClr val="0E2138"/>
                </a:solidFill>
                <a:latin typeface="Calibri" pitchFamily="34" charset="0"/>
                <a:ea typeface="Calibri" pitchFamily="34" charset="-122"/>
                <a:cs typeface="Calibri" pitchFamily="34" charset="-120"/>
              </a:rPr>
              <a:t>GOVERNMENT</a:t>
            </a:r>
            <a:endParaRPr lang="en-US" sz="820" dirty="0"/>
          </a:p>
          <a:p>
            <a:pPr algn="ctr" indent="0" marL="0">
              <a:lnSpc>
                <a:spcPct val="98000"/>
              </a:lnSpc>
              <a:buNone/>
            </a:pPr>
            <a:r>
              <a:rPr lang="en-US" sz="820" b="1" spc="40" kern="0" dirty="0">
                <a:solidFill>
                  <a:srgbClr val="0E2138"/>
                </a:solidFill>
                <a:latin typeface="Calibri" pitchFamily="34" charset="0"/>
                <a:ea typeface="Calibri" pitchFamily="34" charset="-122"/>
                <a:cs typeface="Calibri" pitchFamily="34" charset="-120"/>
              </a:rPr>
              <a:t>ADVISORY &amp; LIAISON</a:t>
            </a:r>
            <a:endParaRPr lang="en-US" sz="820" dirty="0"/>
          </a:p>
        </p:txBody>
      </p:sp>
      <p:sp>
        <p:nvSpPr>
          <p:cNvPr id="8" name="Text 6"/>
          <p:cNvSpPr/>
          <p:nvPr/>
        </p:nvSpPr>
        <p:spPr>
          <a:xfrm>
            <a:off x="3730752" y="2139696"/>
            <a:ext cx="1042416" cy="457200"/>
          </a:xfrm>
          <a:prstGeom prst="rect">
            <a:avLst/>
          </a:prstGeom>
          <a:noFill/>
          <a:ln/>
        </p:spPr>
        <p:txBody>
          <a:bodyPr wrap="square" lIns="0" tIns="0" rIns="0" bIns="0" rtlCol="0" anchor="t"/>
          <a:lstStyle/>
          <a:p>
            <a:pPr algn="ctr" indent="0" marL="0">
              <a:lnSpc>
                <a:spcPct val="98000"/>
              </a:lnSpc>
              <a:buNone/>
            </a:pPr>
            <a:r>
              <a:rPr lang="en-US" sz="820" b="1" spc="40" kern="0" dirty="0">
                <a:solidFill>
                  <a:srgbClr val="0E2138"/>
                </a:solidFill>
                <a:latin typeface="Calibri" pitchFamily="34" charset="0"/>
                <a:ea typeface="Calibri" pitchFamily="34" charset="-122"/>
                <a:cs typeface="Calibri" pitchFamily="34" charset="-120"/>
              </a:rPr>
              <a:t>ASSET REVIEW &amp;</a:t>
            </a:r>
            <a:endParaRPr lang="en-US" sz="820" dirty="0"/>
          </a:p>
          <a:p>
            <a:pPr algn="ctr" indent="0" marL="0">
              <a:lnSpc>
                <a:spcPct val="98000"/>
              </a:lnSpc>
              <a:buNone/>
            </a:pPr>
            <a:r>
              <a:rPr lang="en-US" sz="820" b="1" spc="40" kern="0" dirty="0">
                <a:solidFill>
                  <a:srgbClr val="0E2138"/>
                </a:solidFill>
                <a:latin typeface="Calibri" pitchFamily="34" charset="0"/>
                <a:ea typeface="Calibri" pitchFamily="34" charset="-122"/>
                <a:cs typeface="Calibri" pitchFamily="34" charset="-120"/>
              </a:rPr>
              <a:t>MONETISATION</a:t>
            </a:r>
            <a:endParaRPr lang="en-US" sz="820" dirty="0"/>
          </a:p>
        </p:txBody>
      </p:sp>
      <p:sp>
        <p:nvSpPr>
          <p:cNvPr id="9" name="Text 7"/>
          <p:cNvSpPr/>
          <p:nvPr/>
        </p:nvSpPr>
        <p:spPr>
          <a:xfrm>
            <a:off x="4663440" y="2139696"/>
            <a:ext cx="1042416" cy="457200"/>
          </a:xfrm>
          <a:prstGeom prst="rect">
            <a:avLst/>
          </a:prstGeom>
          <a:noFill/>
          <a:ln/>
        </p:spPr>
        <p:txBody>
          <a:bodyPr wrap="square" lIns="0" tIns="0" rIns="0" bIns="0" rtlCol="0" anchor="t"/>
          <a:lstStyle/>
          <a:p>
            <a:pPr algn="ctr" indent="0" marL="0">
              <a:lnSpc>
                <a:spcPct val="98000"/>
              </a:lnSpc>
              <a:buNone/>
            </a:pPr>
            <a:r>
              <a:rPr lang="en-US" sz="820" b="1" spc="40" kern="0" dirty="0">
                <a:solidFill>
                  <a:srgbClr val="0E2138"/>
                </a:solidFill>
                <a:latin typeface="Calibri" pitchFamily="34" charset="0"/>
                <a:ea typeface="Calibri" pitchFamily="34" charset="-122"/>
                <a:cs typeface="Calibri" pitchFamily="34" charset="-120"/>
              </a:rPr>
              <a:t>REAL ESTATE &amp;</a:t>
            </a:r>
            <a:endParaRPr lang="en-US" sz="820" dirty="0"/>
          </a:p>
          <a:p>
            <a:pPr algn="ctr" indent="0" marL="0">
              <a:lnSpc>
                <a:spcPct val="98000"/>
              </a:lnSpc>
              <a:buNone/>
            </a:pPr>
            <a:r>
              <a:rPr lang="en-US" sz="820" b="1" spc="40" kern="0" dirty="0">
                <a:solidFill>
                  <a:srgbClr val="0E2138"/>
                </a:solidFill>
                <a:latin typeface="Calibri" pitchFamily="34" charset="0"/>
                <a:ea typeface="Calibri" pitchFamily="34" charset="-122"/>
                <a:cs typeface="Calibri" pitchFamily="34" charset="-120"/>
              </a:rPr>
              <a:t>PRECINCT DEV.</a:t>
            </a:r>
            <a:endParaRPr lang="en-US" sz="820" dirty="0"/>
          </a:p>
        </p:txBody>
      </p:sp>
      <p:sp>
        <p:nvSpPr>
          <p:cNvPr id="10" name="Text 8"/>
          <p:cNvSpPr/>
          <p:nvPr/>
        </p:nvSpPr>
        <p:spPr>
          <a:xfrm>
            <a:off x="5596128" y="2139696"/>
            <a:ext cx="1042416" cy="457200"/>
          </a:xfrm>
          <a:prstGeom prst="rect">
            <a:avLst/>
          </a:prstGeom>
          <a:noFill/>
          <a:ln/>
        </p:spPr>
        <p:txBody>
          <a:bodyPr wrap="square" lIns="0" tIns="0" rIns="0" bIns="0" rtlCol="0" anchor="t"/>
          <a:lstStyle/>
          <a:p>
            <a:pPr algn="ctr" indent="0" marL="0">
              <a:lnSpc>
                <a:spcPct val="98000"/>
              </a:lnSpc>
              <a:buNone/>
            </a:pPr>
            <a:r>
              <a:rPr lang="en-US" sz="820" b="1" spc="40" kern="0" dirty="0">
                <a:solidFill>
                  <a:srgbClr val="0E2138"/>
                </a:solidFill>
                <a:latin typeface="Calibri" pitchFamily="34" charset="0"/>
                <a:ea typeface="Calibri" pitchFamily="34" charset="-122"/>
                <a:cs typeface="Calibri" pitchFamily="34" charset="-120"/>
              </a:rPr>
              <a:t>CAPITAL, JV &amp;</a:t>
            </a:r>
            <a:endParaRPr lang="en-US" sz="820" dirty="0"/>
          </a:p>
          <a:p>
            <a:pPr algn="ctr" indent="0" marL="0">
              <a:lnSpc>
                <a:spcPct val="98000"/>
              </a:lnSpc>
              <a:buNone/>
            </a:pPr>
            <a:r>
              <a:rPr lang="en-US" sz="820" b="1" spc="40" kern="0" dirty="0">
                <a:solidFill>
                  <a:srgbClr val="0E2138"/>
                </a:solidFill>
                <a:latin typeface="Calibri" pitchFamily="34" charset="0"/>
                <a:ea typeface="Calibri" pitchFamily="34" charset="-122"/>
                <a:cs typeface="Calibri" pitchFamily="34" charset="-120"/>
              </a:rPr>
              <a:t>PARTNERING</a:t>
            </a:r>
            <a:endParaRPr lang="en-US" sz="820" dirty="0"/>
          </a:p>
        </p:txBody>
      </p:sp>
      <p:sp>
        <p:nvSpPr>
          <p:cNvPr id="11" name="Text 9"/>
          <p:cNvSpPr/>
          <p:nvPr/>
        </p:nvSpPr>
        <p:spPr>
          <a:xfrm>
            <a:off x="6729984" y="2139696"/>
            <a:ext cx="4956048" cy="274320"/>
          </a:xfrm>
          <a:prstGeom prst="rect">
            <a:avLst/>
          </a:prstGeom>
          <a:noFill/>
          <a:ln/>
        </p:spPr>
        <p:txBody>
          <a:bodyPr wrap="square" lIns="0" tIns="0" rIns="0" bIns="0" rtlCol="0" anchor="t"/>
          <a:lstStyle/>
          <a:p>
            <a:pPr algn="l" indent="0" marL="0">
              <a:buNone/>
            </a:pPr>
            <a:r>
              <a:rPr lang="en-US" sz="900" b="1" spc="120" kern="0" dirty="0">
                <a:solidFill>
                  <a:srgbClr val="C8A458"/>
                </a:solidFill>
                <a:latin typeface="Calibri" pitchFamily="34" charset="0"/>
                <a:ea typeface="Calibri" pitchFamily="34" charset="-122"/>
                <a:cs typeface="Calibri" pitchFamily="34" charset="-120"/>
              </a:rPr>
              <a:t>PRIMARY OPPORTUNITY</a:t>
            </a:r>
            <a:endParaRPr lang="en-US" sz="900" dirty="0"/>
          </a:p>
        </p:txBody>
      </p:sp>
      <p:sp>
        <p:nvSpPr>
          <p:cNvPr id="12" name="Shape 10"/>
          <p:cNvSpPr/>
          <p:nvPr/>
        </p:nvSpPr>
        <p:spPr>
          <a:xfrm>
            <a:off x="393192" y="2743200"/>
            <a:ext cx="11292840" cy="342900"/>
          </a:xfrm>
          <a:prstGeom prst="roundRect">
            <a:avLst>
              <a:gd name="adj" fmla="val 10667"/>
            </a:avLst>
          </a:prstGeom>
          <a:solidFill>
            <a:srgbClr val="FFFFFF"/>
          </a:solidFill>
          <a:ln/>
        </p:spPr>
      </p:sp>
      <p:sp>
        <p:nvSpPr>
          <p:cNvPr id="13" name="Text 11"/>
          <p:cNvSpPr/>
          <p:nvPr/>
        </p:nvSpPr>
        <p:spPr>
          <a:xfrm>
            <a:off x="539496" y="2761488"/>
            <a:ext cx="2331720" cy="342900"/>
          </a:xfrm>
          <a:prstGeom prst="rect">
            <a:avLst/>
          </a:prstGeom>
          <a:noFill/>
          <a:ln/>
        </p:spPr>
        <p:txBody>
          <a:bodyPr wrap="square" lIns="0" tIns="0" rIns="0" bIns="0" rtlCol="0" anchor="ctr"/>
          <a:lstStyle/>
          <a:p>
            <a:pPr algn="l" indent="0" marL="0">
              <a:buNone/>
            </a:pPr>
            <a:r>
              <a:rPr lang="en-US" sz="1100" b="1" dirty="0">
                <a:solidFill>
                  <a:srgbClr val="0E2138"/>
                </a:solidFill>
                <a:latin typeface="Calibri" pitchFamily="34" charset="0"/>
                <a:ea typeface="Calibri" pitchFamily="34" charset="-122"/>
                <a:cs typeface="Calibri" pitchFamily="34" charset="-120"/>
              </a:rPr>
              <a:t>DevelopmentWA</a:t>
            </a:r>
            <a:endParaRPr lang="en-US" sz="1100" dirty="0"/>
          </a:p>
        </p:txBody>
      </p:sp>
      <p:sp>
        <p:nvSpPr>
          <p:cNvPr id="14" name="Shape 12"/>
          <p:cNvSpPr/>
          <p:nvPr/>
        </p:nvSpPr>
        <p:spPr>
          <a:xfrm>
            <a:off x="3236976" y="2850642"/>
            <a:ext cx="164592" cy="164592"/>
          </a:xfrm>
          <a:prstGeom prst="ellipse">
            <a:avLst/>
          </a:prstGeom>
          <a:solidFill>
            <a:srgbClr val="C8A458"/>
          </a:solidFill>
          <a:ln/>
        </p:spPr>
      </p:sp>
      <p:sp>
        <p:nvSpPr>
          <p:cNvPr id="15" name="Shape 13"/>
          <p:cNvSpPr/>
          <p:nvPr/>
        </p:nvSpPr>
        <p:spPr>
          <a:xfrm>
            <a:off x="4174236" y="2855214"/>
            <a:ext cx="155448" cy="155448"/>
          </a:xfrm>
          <a:prstGeom prst="ellipse">
            <a:avLst/>
          </a:prstGeom>
          <a:ln w="22225">
            <a:solidFill>
              <a:srgbClr val="C8A458"/>
            </a:solidFill>
            <a:prstDash val="solid"/>
          </a:ln>
        </p:spPr>
      </p:sp>
      <p:sp>
        <p:nvSpPr>
          <p:cNvPr id="16" name="Shape 14"/>
          <p:cNvSpPr/>
          <p:nvPr/>
        </p:nvSpPr>
        <p:spPr>
          <a:xfrm>
            <a:off x="5102352" y="2850642"/>
            <a:ext cx="164592" cy="164592"/>
          </a:xfrm>
          <a:prstGeom prst="ellipse">
            <a:avLst/>
          </a:prstGeom>
          <a:solidFill>
            <a:srgbClr val="C8A458"/>
          </a:solidFill>
          <a:ln/>
        </p:spPr>
      </p:sp>
      <p:sp>
        <p:nvSpPr>
          <p:cNvPr id="17" name="Shape 15"/>
          <p:cNvSpPr/>
          <p:nvPr/>
        </p:nvSpPr>
        <p:spPr>
          <a:xfrm>
            <a:off x="6035040" y="2850642"/>
            <a:ext cx="164592" cy="164592"/>
          </a:xfrm>
          <a:prstGeom prst="ellipse">
            <a:avLst/>
          </a:prstGeom>
          <a:solidFill>
            <a:srgbClr val="C8A458"/>
          </a:solidFill>
          <a:ln/>
        </p:spPr>
      </p:sp>
      <p:sp>
        <p:nvSpPr>
          <p:cNvPr id="18" name="Text 16"/>
          <p:cNvSpPr/>
          <p:nvPr/>
        </p:nvSpPr>
        <p:spPr>
          <a:xfrm>
            <a:off x="6729984" y="2761488"/>
            <a:ext cx="4956048" cy="342900"/>
          </a:xfrm>
          <a:prstGeom prst="rect">
            <a:avLst/>
          </a:prstGeom>
          <a:noFill/>
          <a:ln/>
        </p:spPr>
        <p:txBody>
          <a:bodyPr wrap="square" lIns="0" tIns="0" rIns="0" bIns="0" rtlCol="0" anchor="ctr"/>
          <a:lstStyle/>
          <a:p>
            <a:pPr algn="l" indent="0" marL="0">
              <a:buNone/>
            </a:pPr>
            <a:r>
              <a:rPr lang="en-US" sz="1000" dirty="0">
                <a:solidFill>
                  <a:srgbClr val="0E2138"/>
                </a:solidFill>
                <a:latin typeface="Calibri" pitchFamily="34" charset="0"/>
                <a:ea typeface="Calibri" pitchFamily="34" charset="-122"/>
                <a:cs typeface="Calibri" pitchFamily="34" charset="-120"/>
              </a:rPr>
              <a:t>Precinct &amp; industrial land partnering</a:t>
            </a:r>
            <a:endParaRPr lang="en-US" sz="1000" dirty="0"/>
          </a:p>
        </p:txBody>
      </p:sp>
      <p:sp>
        <p:nvSpPr>
          <p:cNvPr id="19" name="Text 17"/>
          <p:cNvSpPr/>
          <p:nvPr/>
        </p:nvSpPr>
        <p:spPr>
          <a:xfrm>
            <a:off x="539496" y="3159252"/>
            <a:ext cx="2331720" cy="342900"/>
          </a:xfrm>
          <a:prstGeom prst="rect">
            <a:avLst/>
          </a:prstGeom>
          <a:noFill/>
          <a:ln/>
        </p:spPr>
        <p:txBody>
          <a:bodyPr wrap="square" lIns="0" tIns="0" rIns="0" bIns="0" rtlCol="0" anchor="ctr"/>
          <a:lstStyle/>
          <a:p>
            <a:pPr algn="l" indent="0" marL="0">
              <a:buNone/>
            </a:pPr>
            <a:r>
              <a:rPr lang="en-US" sz="1100" b="1" dirty="0">
                <a:solidFill>
                  <a:srgbClr val="0E2138"/>
                </a:solidFill>
                <a:latin typeface="Calibri" pitchFamily="34" charset="0"/>
                <a:ea typeface="Calibri" pitchFamily="34" charset="-122"/>
                <a:cs typeface="Calibri" pitchFamily="34" charset="-120"/>
              </a:rPr>
              <a:t>Housing &amp; Works</a:t>
            </a:r>
            <a:endParaRPr lang="en-US" sz="1100" dirty="0"/>
          </a:p>
        </p:txBody>
      </p:sp>
      <p:sp>
        <p:nvSpPr>
          <p:cNvPr id="20" name="Shape 18"/>
          <p:cNvSpPr/>
          <p:nvPr/>
        </p:nvSpPr>
        <p:spPr>
          <a:xfrm>
            <a:off x="3236976" y="3248406"/>
            <a:ext cx="164592" cy="164592"/>
          </a:xfrm>
          <a:prstGeom prst="ellipse">
            <a:avLst/>
          </a:prstGeom>
          <a:solidFill>
            <a:srgbClr val="C8A458"/>
          </a:solidFill>
          <a:ln/>
        </p:spPr>
      </p:sp>
      <p:sp>
        <p:nvSpPr>
          <p:cNvPr id="21" name="Shape 19"/>
          <p:cNvSpPr/>
          <p:nvPr/>
        </p:nvSpPr>
        <p:spPr>
          <a:xfrm>
            <a:off x="4169664" y="3248406"/>
            <a:ext cx="164592" cy="164592"/>
          </a:xfrm>
          <a:prstGeom prst="ellipse">
            <a:avLst/>
          </a:prstGeom>
          <a:solidFill>
            <a:srgbClr val="C8A458"/>
          </a:solidFill>
          <a:ln/>
        </p:spPr>
      </p:sp>
      <p:sp>
        <p:nvSpPr>
          <p:cNvPr id="22" name="Shape 20"/>
          <p:cNvSpPr/>
          <p:nvPr/>
        </p:nvSpPr>
        <p:spPr>
          <a:xfrm>
            <a:off x="5102352" y="3248406"/>
            <a:ext cx="164592" cy="164592"/>
          </a:xfrm>
          <a:prstGeom prst="ellipse">
            <a:avLst/>
          </a:prstGeom>
          <a:solidFill>
            <a:srgbClr val="C8A458"/>
          </a:solidFill>
          <a:ln/>
        </p:spPr>
      </p:sp>
      <p:sp>
        <p:nvSpPr>
          <p:cNvPr id="23" name="Shape 21"/>
          <p:cNvSpPr/>
          <p:nvPr/>
        </p:nvSpPr>
        <p:spPr>
          <a:xfrm>
            <a:off x="6039612" y="3252978"/>
            <a:ext cx="155448" cy="155448"/>
          </a:xfrm>
          <a:prstGeom prst="ellipse">
            <a:avLst/>
          </a:prstGeom>
          <a:ln w="22225">
            <a:solidFill>
              <a:srgbClr val="C8A458"/>
            </a:solidFill>
            <a:prstDash val="solid"/>
          </a:ln>
        </p:spPr>
      </p:sp>
      <p:sp>
        <p:nvSpPr>
          <p:cNvPr id="24" name="Text 22"/>
          <p:cNvSpPr/>
          <p:nvPr/>
        </p:nvSpPr>
        <p:spPr>
          <a:xfrm>
            <a:off x="6729984" y="3159252"/>
            <a:ext cx="4956048" cy="342900"/>
          </a:xfrm>
          <a:prstGeom prst="rect">
            <a:avLst/>
          </a:prstGeom>
          <a:noFill/>
          <a:ln/>
        </p:spPr>
        <p:txBody>
          <a:bodyPr wrap="square" lIns="0" tIns="0" rIns="0" bIns="0" rtlCol="0" anchor="ctr"/>
          <a:lstStyle/>
          <a:p>
            <a:pPr algn="l" indent="0" marL="0">
              <a:buNone/>
            </a:pPr>
            <a:r>
              <a:rPr lang="en-US" sz="1000" dirty="0">
                <a:solidFill>
                  <a:srgbClr val="0E2138"/>
                </a:solidFill>
                <a:latin typeface="Calibri" pitchFamily="34" charset="0"/>
                <a:ea typeface="Calibri" pitchFamily="34" charset="-122"/>
                <a:cs typeface="Calibri" pitchFamily="34" charset="-120"/>
              </a:rPr>
              <a:t>Housing renewal + office rationalisation</a:t>
            </a:r>
            <a:endParaRPr lang="en-US" sz="1000" dirty="0"/>
          </a:p>
        </p:txBody>
      </p:sp>
      <p:sp>
        <p:nvSpPr>
          <p:cNvPr id="25" name="Shape 23"/>
          <p:cNvSpPr/>
          <p:nvPr/>
        </p:nvSpPr>
        <p:spPr>
          <a:xfrm>
            <a:off x="393192" y="3538728"/>
            <a:ext cx="11292840" cy="342900"/>
          </a:xfrm>
          <a:prstGeom prst="roundRect">
            <a:avLst>
              <a:gd name="adj" fmla="val 10667"/>
            </a:avLst>
          </a:prstGeom>
          <a:solidFill>
            <a:srgbClr val="FFFFFF"/>
          </a:solidFill>
          <a:ln/>
        </p:spPr>
      </p:sp>
      <p:sp>
        <p:nvSpPr>
          <p:cNvPr id="26" name="Text 24"/>
          <p:cNvSpPr/>
          <p:nvPr/>
        </p:nvSpPr>
        <p:spPr>
          <a:xfrm>
            <a:off x="539496" y="3557016"/>
            <a:ext cx="2331720" cy="342900"/>
          </a:xfrm>
          <a:prstGeom prst="rect">
            <a:avLst/>
          </a:prstGeom>
          <a:noFill/>
          <a:ln/>
        </p:spPr>
        <p:txBody>
          <a:bodyPr wrap="square" lIns="0" tIns="0" rIns="0" bIns="0" rtlCol="0" anchor="ctr"/>
          <a:lstStyle/>
          <a:p>
            <a:pPr algn="l" indent="0" marL="0">
              <a:buNone/>
            </a:pPr>
            <a:r>
              <a:rPr lang="en-US" sz="1100" b="1" dirty="0">
                <a:solidFill>
                  <a:srgbClr val="0E2138"/>
                </a:solidFill>
                <a:latin typeface="Calibri" pitchFamily="34" charset="0"/>
                <a:ea typeface="Calibri" pitchFamily="34" charset="-122"/>
                <a:cs typeface="Calibri" pitchFamily="34" charset="-120"/>
              </a:rPr>
              <a:t>PTA · METRONET</a:t>
            </a:r>
            <a:endParaRPr lang="en-US" sz="1100" dirty="0"/>
          </a:p>
        </p:txBody>
      </p:sp>
      <p:sp>
        <p:nvSpPr>
          <p:cNvPr id="27" name="Shape 25"/>
          <p:cNvSpPr/>
          <p:nvPr/>
        </p:nvSpPr>
        <p:spPr>
          <a:xfrm>
            <a:off x="3236976" y="3646170"/>
            <a:ext cx="164592" cy="164592"/>
          </a:xfrm>
          <a:prstGeom prst="ellipse">
            <a:avLst/>
          </a:prstGeom>
          <a:solidFill>
            <a:srgbClr val="C8A458"/>
          </a:solidFill>
          <a:ln/>
        </p:spPr>
      </p:sp>
      <p:sp>
        <p:nvSpPr>
          <p:cNvPr id="28" name="Shape 26"/>
          <p:cNvSpPr/>
          <p:nvPr/>
        </p:nvSpPr>
        <p:spPr>
          <a:xfrm>
            <a:off x="4174236" y="3650742"/>
            <a:ext cx="155448" cy="155448"/>
          </a:xfrm>
          <a:prstGeom prst="ellipse">
            <a:avLst/>
          </a:prstGeom>
          <a:ln w="22225">
            <a:solidFill>
              <a:srgbClr val="C8A458"/>
            </a:solidFill>
            <a:prstDash val="solid"/>
          </a:ln>
        </p:spPr>
      </p:sp>
      <p:sp>
        <p:nvSpPr>
          <p:cNvPr id="29" name="Shape 27"/>
          <p:cNvSpPr/>
          <p:nvPr/>
        </p:nvSpPr>
        <p:spPr>
          <a:xfrm>
            <a:off x="5102352" y="3646170"/>
            <a:ext cx="164592" cy="164592"/>
          </a:xfrm>
          <a:prstGeom prst="ellipse">
            <a:avLst/>
          </a:prstGeom>
          <a:solidFill>
            <a:srgbClr val="C8A458"/>
          </a:solidFill>
          <a:ln/>
        </p:spPr>
      </p:sp>
      <p:sp>
        <p:nvSpPr>
          <p:cNvPr id="30" name="Shape 28"/>
          <p:cNvSpPr/>
          <p:nvPr/>
        </p:nvSpPr>
        <p:spPr>
          <a:xfrm>
            <a:off x="6035040" y="3646170"/>
            <a:ext cx="164592" cy="164592"/>
          </a:xfrm>
          <a:prstGeom prst="ellipse">
            <a:avLst/>
          </a:prstGeom>
          <a:solidFill>
            <a:srgbClr val="C8A458"/>
          </a:solidFill>
          <a:ln/>
        </p:spPr>
      </p:sp>
      <p:sp>
        <p:nvSpPr>
          <p:cNvPr id="31" name="Text 29"/>
          <p:cNvSpPr/>
          <p:nvPr/>
        </p:nvSpPr>
        <p:spPr>
          <a:xfrm>
            <a:off x="6729984" y="3557016"/>
            <a:ext cx="4956048" cy="342900"/>
          </a:xfrm>
          <a:prstGeom prst="rect">
            <a:avLst/>
          </a:prstGeom>
          <a:noFill/>
          <a:ln/>
        </p:spPr>
        <p:txBody>
          <a:bodyPr wrap="square" lIns="0" tIns="0" rIns="0" bIns="0" rtlCol="0" anchor="ctr"/>
          <a:lstStyle/>
          <a:p>
            <a:pPr algn="l" indent="0" marL="0">
              <a:buNone/>
            </a:pPr>
            <a:r>
              <a:rPr lang="en-US" sz="1000" dirty="0">
                <a:solidFill>
                  <a:srgbClr val="0E2138"/>
                </a:solidFill>
                <a:latin typeface="Calibri" pitchFamily="34" charset="0"/>
                <a:ea typeface="Calibri" pitchFamily="34" charset="-122"/>
                <a:cs typeface="Calibri" pitchFamily="34" charset="-120"/>
              </a:rPr>
              <a:t>Station-precinct TOD &amp; land value capture</a:t>
            </a:r>
            <a:endParaRPr lang="en-US" sz="1000" dirty="0"/>
          </a:p>
        </p:txBody>
      </p:sp>
      <p:sp>
        <p:nvSpPr>
          <p:cNvPr id="32" name="Text 30"/>
          <p:cNvSpPr/>
          <p:nvPr/>
        </p:nvSpPr>
        <p:spPr>
          <a:xfrm>
            <a:off x="539496" y="3954780"/>
            <a:ext cx="2331720" cy="342900"/>
          </a:xfrm>
          <a:prstGeom prst="rect">
            <a:avLst/>
          </a:prstGeom>
          <a:noFill/>
          <a:ln/>
        </p:spPr>
        <p:txBody>
          <a:bodyPr wrap="square" lIns="0" tIns="0" rIns="0" bIns="0" rtlCol="0" anchor="ctr"/>
          <a:lstStyle/>
          <a:p>
            <a:pPr algn="l" indent="0" marL="0">
              <a:buNone/>
            </a:pPr>
            <a:r>
              <a:rPr lang="en-US" sz="1100" b="1" dirty="0">
                <a:solidFill>
                  <a:srgbClr val="0E2138"/>
                </a:solidFill>
                <a:latin typeface="Calibri" pitchFamily="34" charset="0"/>
                <a:ea typeface="Calibri" pitchFamily="34" charset="-122"/>
                <a:cs typeface="Calibri" pitchFamily="34" charset="-120"/>
              </a:rPr>
              <a:t>Education</a:t>
            </a:r>
            <a:endParaRPr lang="en-US" sz="1100" dirty="0"/>
          </a:p>
        </p:txBody>
      </p:sp>
      <p:sp>
        <p:nvSpPr>
          <p:cNvPr id="33" name="Shape 31"/>
          <p:cNvSpPr/>
          <p:nvPr/>
        </p:nvSpPr>
        <p:spPr>
          <a:xfrm>
            <a:off x="3236976" y="4043934"/>
            <a:ext cx="164592" cy="164592"/>
          </a:xfrm>
          <a:prstGeom prst="ellipse">
            <a:avLst/>
          </a:prstGeom>
          <a:solidFill>
            <a:srgbClr val="C8A458"/>
          </a:solidFill>
          <a:ln/>
        </p:spPr>
      </p:sp>
      <p:sp>
        <p:nvSpPr>
          <p:cNvPr id="34" name="Shape 32"/>
          <p:cNvSpPr/>
          <p:nvPr/>
        </p:nvSpPr>
        <p:spPr>
          <a:xfrm>
            <a:off x="4169664" y="4043934"/>
            <a:ext cx="164592" cy="164592"/>
          </a:xfrm>
          <a:prstGeom prst="ellipse">
            <a:avLst/>
          </a:prstGeom>
          <a:solidFill>
            <a:srgbClr val="C8A458"/>
          </a:solidFill>
          <a:ln/>
        </p:spPr>
      </p:sp>
      <p:sp>
        <p:nvSpPr>
          <p:cNvPr id="35" name="Shape 33"/>
          <p:cNvSpPr/>
          <p:nvPr/>
        </p:nvSpPr>
        <p:spPr>
          <a:xfrm>
            <a:off x="5106924" y="4048506"/>
            <a:ext cx="155448" cy="155448"/>
          </a:xfrm>
          <a:prstGeom prst="ellipse">
            <a:avLst/>
          </a:prstGeom>
          <a:ln w="22225">
            <a:solidFill>
              <a:srgbClr val="C8A458"/>
            </a:solidFill>
            <a:prstDash val="solid"/>
          </a:ln>
        </p:spPr>
      </p:sp>
      <p:sp>
        <p:nvSpPr>
          <p:cNvPr id="36" name="Shape 34"/>
          <p:cNvSpPr/>
          <p:nvPr/>
        </p:nvSpPr>
        <p:spPr>
          <a:xfrm>
            <a:off x="6076188" y="4085082"/>
            <a:ext cx="82296" cy="82296"/>
          </a:xfrm>
          <a:prstGeom prst="ellipse">
            <a:avLst/>
          </a:prstGeom>
          <a:solidFill>
            <a:srgbClr val="C9C2B2"/>
          </a:solidFill>
          <a:ln/>
        </p:spPr>
      </p:sp>
      <p:sp>
        <p:nvSpPr>
          <p:cNvPr id="37" name="Text 35"/>
          <p:cNvSpPr/>
          <p:nvPr/>
        </p:nvSpPr>
        <p:spPr>
          <a:xfrm>
            <a:off x="6729984" y="3954780"/>
            <a:ext cx="4956048" cy="342900"/>
          </a:xfrm>
          <a:prstGeom prst="rect">
            <a:avLst/>
          </a:prstGeom>
          <a:noFill/>
          <a:ln/>
        </p:spPr>
        <p:txBody>
          <a:bodyPr wrap="square" lIns="0" tIns="0" rIns="0" bIns="0" rtlCol="0" anchor="ctr"/>
          <a:lstStyle/>
          <a:p>
            <a:pPr algn="l" indent="0" marL="0">
              <a:buNone/>
            </a:pPr>
            <a:r>
              <a:rPr lang="en-US" sz="1000" dirty="0">
                <a:solidFill>
                  <a:srgbClr val="0E2138"/>
                </a:solidFill>
                <a:latin typeface="Calibri" pitchFamily="34" charset="0"/>
                <a:ea typeface="Calibri" pitchFamily="34" charset="-122"/>
                <a:cs typeface="Calibri" pitchFamily="34" charset="-120"/>
              </a:rPr>
              <a:t>Surplus &amp; underused site strategy</a:t>
            </a:r>
            <a:endParaRPr lang="en-US" sz="1000" dirty="0"/>
          </a:p>
        </p:txBody>
      </p:sp>
      <p:sp>
        <p:nvSpPr>
          <p:cNvPr id="38" name="Shape 36"/>
          <p:cNvSpPr/>
          <p:nvPr/>
        </p:nvSpPr>
        <p:spPr>
          <a:xfrm>
            <a:off x="393192" y="4334256"/>
            <a:ext cx="11292840" cy="342900"/>
          </a:xfrm>
          <a:prstGeom prst="roundRect">
            <a:avLst>
              <a:gd name="adj" fmla="val 10667"/>
            </a:avLst>
          </a:prstGeom>
          <a:solidFill>
            <a:srgbClr val="FFFFFF"/>
          </a:solidFill>
          <a:ln/>
        </p:spPr>
      </p:sp>
      <p:sp>
        <p:nvSpPr>
          <p:cNvPr id="39" name="Text 37"/>
          <p:cNvSpPr/>
          <p:nvPr/>
        </p:nvSpPr>
        <p:spPr>
          <a:xfrm>
            <a:off x="539496" y="4352544"/>
            <a:ext cx="2331720" cy="342900"/>
          </a:xfrm>
          <a:prstGeom prst="rect">
            <a:avLst/>
          </a:prstGeom>
          <a:noFill/>
          <a:ln/>
        </p:spPr>
        <p:txBody>
          <a:bodyPr wrap="square" lIns="0" tIns="0" rIns="0" bIns="0" rtlCol="0" anchor="ctr"/>
          <a:lstStyle/>
          <a:p>
            <a:pPr algn="l" indent="0" marL="0">
              <a:buNone/>
            </a:pPr>
            <a:r>
              <a:rPr lang="en-US" sz="1100" b="1" dirty="0">
                <a:solidFill>
                  <a:srgbClr val="0E2138"/>
                </a:solidFill>
                <a:latin typeface="Calibri" pitchFamily="34" charset="0"/>
                <a:ea typeface="Calibri" pitchFamily="34" charset="-122"/>
                <a:cs typeface="Calibri" pitchFamily="34" charset="-120"/>
              </a:rPr>
              <a:t>DPLH · Crown Land</a:t>
            </a:r>
            <a:endParaRPr lang="en-US" sz="1100" dirty="0"/>
          </a:p>
        </p:txBody>
      </p:sp>
      <p:sp>
        <p:nvSpPr>
          <p:cNvPr id="40" name="Shape 38"/>
          <p:cNvSpPr/>
          <p:nvPr/>
        </p:nvSpPr>
        <p:spPr>
          <a:xfrm>
            <a:off x="3236976" y="4441698"/>
            <a:ext cx="164592" cy="164592"/>
          </a:xfrm>
          <a:prstGeom prst="ellipse">
            <a:avLst/>
          </a:prstGeom>
          <a:solidFill>
            <a:srgbClr val="C8A458"/>
          </a:solidFill>
          <a:ln/>
        </p:spPr>
      </p:sp>
      <p:sp>
        <p:nvSpPr>
          <p:cNvPr id="41" name="Shape 39"/>
          <p:cNvSpPr/>
          <p:nvPr/>
        </p:nvSpPr>
        <p:spPr>
          <a:xfrm>
            <a:off x="4169664" y="4441698"/>
            <a:ext cx="164592" cy="164592"/>
          </a:xfrm>
          <a:prstGeom prst="ellipse">
            <a:avLst/>
          </a:prstGeom>
          <a:solidFill>
            <a:srgbClr val="C8A458"/>
          </a:solidFill>
          <a:ln/>
        </p:spPr>
      </p:sp>
      <p:sp>
        <p:nvSpPr>
          <p:cNvPr id="42" name="Shape 40"/>
          <p:cNvSpPr/>
          <p:nvPr/>
        </p:nvSpPr>
        <p:spPr>
          <a:xfrm>
            <a:off x="5102352" y="4441698"/>
            <a:ext cx="164592" cy="164592"/>
          </a:xfrm>
          <a:prstGeom prst="ellipse">
            <a:avLst/>
          </a:prstGeom>
          <a:solidFill>
            <a:srgbClr val="C8A458"/>
          </a:solidFill>
          <a:ln/>
        </p:spPr>
      </p:sp>
      <p:sp>
        <p:nvSpPr>
          <p:cNvPr id="43" name="Shape 41"/>
          <p:cNvSpPr/>
          <p:nvPr/>
        </p:nvSpPr>
        <p:spPr>
          <a:xfrm>
            <a:off x="6039612" y="4446270"/>
            <a:ext cx="155448" cy="155448"/>
          </a:xfrm>
          <a:prstGeom prst="ellipse">
            <a:avLst/>
          </a:prstGeom>
          <a:ln w="22225">
            <a:solidFill>
              <a:srgbClr val="C8A458"/>
            </a:solidFill>
            <a:prstDash val="solid"/>
          </a:ln>
        </p:spPr>
      </p:sp>
      <p:sp>
        <p:nvSpPr>
          <p:cNvPr id="44" name="Text 42"/>
          <p:cNvSpPr/>
          <p:nvPr/>
        </p:nvSpPr>
        <p:spPr>
          <a:xfrm>
            <a:off x="6729984" y="4352544"/>
            <a:ext cx="4956048" cy="342900"/>
          </a:xfrm>
          <a:prstGeom prst="rect">
            <a:avLst/>
          </a:prstGeom>
          <a:noFill/>
          <a:ln/>
        </p:spPr>
        <p:txBody>
          <a:bodyPr wrap="square" lIns="0" tIns="0" rIns="0" bIns="0" rtlCol="0" anchor="ctr"/>
          <a:lstStyle/>
          <a:p>
            <a:pPr algn="l" indent="0" marL="0">
              <a:buNone/>
            </a:pPr>
            <a:r>
              <a:rPr lang="en-US" sz="1000" dirty="0">
                <a:solidFill>
                  <a:srgbClr val="0E2138"/>
                </a:solidFill>
                <a:latin typeface="Calibri" pitchFamily="34" charset="0"/>
                <a:ea typeface="Calibri" pitchFamily="34" charset="-122"/>
                <a:cs typeface="Calibri" pitchFamily="34" charset="-120"/>
              </a:rPr>
              <a:t>Strategic Crown land release</a:t>
            </a:r>
            <a:endParaRPr lang="en-US" sz="1000" dirty="0"/>
          </a:p>
        </p:txBody>
      </p:sp>
      <p:sp>
        <p:nvSpPr>
          <p:cNvPr id="45" name="Text 43"/>
          <p:cNvSpPr/>
          <p:nvPr/>
        </p:nvSpPr>
        <p:spPr>
          <a:xfrm>
            <a:off x="539496" y="4750308"/>
            <a:ext cx="2331720" cy="342900"/>
          </a:xfrm>
          <a:prstGeom prst="rect">
            <a:avLst/>
          </a:prstGeom>
          <a:noFill/>
          <a:ln/>
        </p:spPr>
        <p:txBody>
          <a:bodyPr wrap="square" lIns="0" tIns="0" rIns="0" bIns="0" rtlCol="0" anchor="ctr"/>
          <a:lstStyle/>
          <a:p>
            <a:pPr algn="l" indent="0" marL="0">
              <a:buNone/>
            </a:pPr>
            <a:r>
              <a:rPr lang="en-US" sz="1100" b="1" dirty="0">
                <a:solidFill>
                  <a:srgbClr val="0E2138"/>
                </a:solidFill>
                <a:latin typeface="Calibri" pitchFamily="34" charset="0"/>
                <a:ea typeface="Calibri" pitchFamily="34" charset="-122"/>
                <a:cs typeface="Calibri" pitchFamily="34" charset="-120"/>
              </a:rPr>
              <a:t>Health</a:t>
            </a:r>
            <a:endParaRPr lang="en-US" sz="1100" dirty="0"/>
          </a:p>
        </p:txBody>
      </p:sp>
      <p:sp>
        <p:nvSpPr>
          <p:cNvPr id="46" name="Shape 44"/>
          <p:cNvSpPr/>
          <p:nvPr/>
        </p:nvSpPr>
        <p:spPr>
          <a:xfrm>
            <a:off x="3236976" y="4839462"/>
            <a:ext cx="164592" cy="164592"/>
          </a:xfrm>
          <a:prstGeom prst="ellipse">
            <a:avLst/>
          </a:prstGeom>
          <a:solidFill>
            <a:srgbClr val="C8A458"/>
          </a:solidFill>
          <a:ln/>
        </p:spPr>
      </p:sp>
      <p:sp>
        <p:nvSpPr>
          <p:cNvPr id="47" name="Shape 45"/>
          <p:cNvSpPr/>
          <p:nvPr/>
        </p:nvSpPr>
        <p:spPr>
          <a:xfrm>
            <a:off x="4174236" y="4844034"/>
            <a:ext cx="155448" cy="155448"/>
          </a:xfrm>
          <a:prstGeom prst="ellipse">
            <a:avLst/>
          </a:prstGeom>
          <a:ln w="22225">
            <a:solidFill>
              <a:srgbClr val="C8A458"/>
            </a:solidFill>
            <a:prstDash val="solid"/>
          </a:ln>
        </p:spPr>
      </p:sp>
      <p:sp>
        <p:nvSpPr>
          <p:cNvPr id="48" name="Shape 46"/>
          <p:cNvSpPr/>
          <p:nvPr/>
        </p:nvSpPr>
        <p:spPr>
          <a:xfrm>
            <a:off x="5102352" y="4839462"/>
            <a:ext cx="164592" cy="164592"/>
          </a:xfrm>
          <a:prstGeom prst="ellipse">
            <a:avLst/>
          </a:prstGeom>
          <a:solidFill>
            <a:srgbClr val="C8A458"/>
          </a:solidFill>
          <a:ln/>
        </p:spPr>
      </p:sp>
      <p:sp>
        <p:nvSpPr>
          <p:cNvPr id="49" name="Shape 47"/>
          <p:cNvSpPr/>
          <p:nvPr/>
        </p:nvSpPr>
        <p:spPr>
          <a:xfrm>
            <a:off x="6035040" y="4839462"/>
            <a:ext cx="164592" cy="164592"/>
          </a:xfrm>
          <a:prstGeom prst="ellipse">
            <a:avLst/>
          </a:prstGeom>
          <a:solidFill>
            <a:srgbClr val="C8A458"/>
          </a:solidFill>
          <a:ln/>
        </p:spPr>
      </p:sp>
      <p:sp>
        <p:nvSpPr>
          <p:cNvPr id="50" name="Text 48"/>
          <p:cNvSpPr/>
          <p:nvPr/>
        </p:nvSpPr>
        <p:spPr>
          <a:xfrm>
            <a:off x="6729984" y="4750308"/>
            <a:ext cx="4956048" cy="342900"/>
          </a:xfrm>
          <a:prstGeom prst="rect">
            <a:avLst/>
          </a:prstGeom>
          <a:noFill/>
          <a:ln/>
        </p:spPr>
        <p:txBody>
          <a:bodyPr wrap="square" lIns="0" tIns="0" rIns="0" bIns="0" rtlCol="0" anchor="ctr"/>
          <a:lstStyle/>
          <a:p>
            <a:pPr algn="l" indent="0" marL="0">
              <a:buNone/>
            </a:pPr>
            <a:r>
              <a:rPr lang="en-US" sz="1000" dirty="0">
                <a:solidFill>
                  <a:srgbClr val="0E2138"/>
                </a:solidFill>
                <a:latin typeface="Calibri" pitchFamily="34" charset="0"/>
                <a:ea typeface="Calibri" pitchFamily="34" charset="-122"/>
                <a:cs typeface="Calibri" pitchFamily="34" charset="-120"/>
              </a:rPr>
              <a:t>Health-precinct &amp; medical property</a:t>
            </a:r>
            <a:endParaRPr lang="en-US" sz="1000" dirty="0"/>
          </a:p>
        </p:txBody>
      </p:sp>
      <p:sp>
        <p:nvSpPr>
          <p:cNvPr id="51" name="Shape 49"/>
          <p:cNvSpPr/>
          <p:nvPr/>
        </p:nvSpPr>
        <p:spPr>
          <a:xfrm>
            <a:off x="393192" y="5129784"/>
            <a:ext cx="11292840" cy="342900"/>
          </a:xfrm>
          <a:prstGeom prst="roundRect">
            <a:avLst>
              <a:gd name="adj" fmla="val 10667"/>
            </a:avLst>
          </a:prstGeom>
          <a:solidFill>
            <a:srgbClr val="FFFFFF"/>
          </a:solidFill>
          <a:ln/>
        </p:spPr>
      </p:sp>
      <p:sp>
        <p:nvSpPr>
          <p:cNvPr id="52" name="Text 50"/>
          <p:cNvSpPr/>
          <p:nvPr/>
        </p:nvSpPr>
        <p:spPr>
          <a:xfrm>
            <a:off x="539496" y="5148072"/>
            <a:ext cx="2331720" cy="342900"/>
          </a:xfrm>
          <a:prstGeom prst="rect">
            <a:avLst/>
          </a:prstGeom>
          <a:noFill/>
          <a:ln/>
        </p:spPr>
        <p:txBody>
          <a:bodyPr wrap="square" lIns="0" tIns="0" rIns="0" bIns="0" rtlCol="0" anchor="ctr"/>
          <a:lstStyle/>
          <a:p>
            <a:pPr algn="l" indent="0" marL="0">
              <a:buNone/>
            </a:pPr>
            <a:r>
              <a:rPr lang="en-US" sz="1100" b="1" dirty="0">
                <a:solidFill>
                  <a:srgbClr val="0E2138"/>
                </a:solidFill>
                <a:latin typeface="Calibri" pitchFamily="34" charset="0"/>
                <a:ea typeface="Calibri" pitchFamily="34" charset="-122"/>
                <a:cs typeface="Calibri" pitchFamily="34" charset="-120"/>
              </a:rPr>
              <a:t>VenuesWest</a:t>
            </a:r>
            <a:endParaRPr lang="en-US" sz="1100" dirty="0"/>
          </a:p>
        </p:txBody>
      </p:sp>
      <p:sp>
        <p:nvSpPr>
          <p:cNvPr id="53" name="Shape 51"/>
          <p:cNvSpPr/>
          <p:nvPr/>
        </p:nvSpPr>
        <p:spPr>
          <a:xfrm>
            <a:off x="3236976" y="5237226"/>
            <a:ext cx="164592" cy="164592"/>
          </a:xfrm>
          <a:prstGeom prst="ellipse">
            <a:avLst/>
          </a:prstGeom>
          <a:solidFill>
            <a:srgbClr val="C8A458"/>
          </a:solidFill>
          <a:ln/>
        </p:spPr>
      </p:sp>
      <p:sp>
        <p:nvSpPr>
          <p:cNvPr id="54" name="Shape 52"/>
          <p:cNvSpPr/>
          <p:nvPr/>
        </p:nvSpPr>
        <p:spPr>
          <a:xfrm>
            <a:off x="4174236" y="5241798"/>
            <a:ext cx="155448" cy="155448"/>
          </a:xfrm>
          <a:prstGeom prst="ellipse">
            <a:avLst/>
          </a:prstGeom>
          <a:ln w="22225">
            <a:solidFill>
              <a:srgbClr val="C8A458"/>
            </a:solidFill>
            <a:prstDash val="solid"/>
          </a:ln>
        </p:spPr>
      </p:sp>
      <p:sp>
        <p:nvSpPr>
          <p:cNvPr id="55" name="Shape 53"/>
          <p:cNvSpPr/>
          <p:nvPr/>
        </p:nvSpPr>
        <p:spPr>
          <a:xfrm>
            <a:off x="5102352" y="5237226"/>
            <a:ext cx="164592" cy="164592"/>
          </a:xfrm>
          <a:prstGeom prst="ellipse">
            <a:avLst/>
          </a:prstGeom>
          <a:solidFill>
            <a:srgbClr val="C8A458"/>
          </a:solidFill>
          <a:ln/>
        </p:spPr>
      </p:sp>
      <p:sp>
        <p:nvSpPr>
          <p:cNvPr id="56" name="Shape 54"/>
          <p:cNvSpPr/>
          <p:nvPr/>
        </p:nvSpPr>
        <p:spPr>
          <a:xfrm>
            <a:off x="6035040" y="5237226"/>
            <a:ext cx="164592" cy="164592"/>
          </a:xfrm>
          <a:prstGeom prst="ellipse">
            <a:avLst/>
          </a:prstGeom>
          <a:solidFill>
            <a:srgbClr val="C8A458"/>
          </a:solidFill>
          <a:ln/>
        </p:spPr>
      </p:sp>
      <p:sp>
        <p:nvSpPr>
          <p:cNvPr id="57" name="Text 55"/>
          <p:cNvSpPr/>
          <p:nvPr/>
        </p:nvSpPr>
        <p:spPr>
          <a:xfrm>
            <a:off x="6729984" y="5148072"/>
            <a:ext cx="4956048" cy="342900"/>
          </a:xfrm>
          <a:prstGeom prst="rect">
            <a:avLst/>
          </a:prstGeom>
          <a:noFill/>
          <a:ln/>
        </p:spPr>
        <p:txBody>
          <a:bodyPr wrap="square" lIns="0" tIns="0" rIns="0" bIns="0" rtlCol="0" anchor="ctr"/>
          <a:lstStyle/>
          <a:p>
            <a:pPr algn="l" indent="0" marL="0">
              <a:buNone/>
            </a:pPr>
            <a:r>
              <a:rPr lang="en-US" sz="1000" dirty="0">
                <a:solidFill>
                  <a:srgbClr val="0E2138"/>
                </a:solidFill>
                <a:latin typeface="Calibri" pitchFamily="34" charset="0"/>
                <a:ea typeface="Calibri" pitchFamily="34" charset="-122"/>
                <a:cs typeface="Calibri" pitchFamily="34" charset="-120"/>
              </a:rPr>
              <a:t>Venue-precinct commercialisation</a:t>
            </a:r>
            <a:endParaRPr lang="en-US" sz="1000" dirty="0"/>
          </a:p>
        </p:txBody>
      </p:sp>
      <p:sp>
        <p:nvSpPr>
          <p:cNvPr id="58" name="Text 56"/>
          <p:cNvSpPr/>
          <p:nvPr/>
        </p:nvSpPr>
        <p:spPr>
          <a:xfrm>
            <a:off x="539496" y="5545836"/>
            <a:ext cx="2331720" cy="342900"/>
          </a:xfrm>
          <a:prstGeom prst="rect">
            <a:avLst/>
          </a:prstGeom>
          <a:noFill/>
          <a:ln/>
        </p:spPr>
        <p:txBody>
          <a:bodyPr wrap="square" lIns="0" tIns="0" rIns="0" bIns="0" rtlCol="0" anchor="ctr"/>
          <a:lstStyle/>
          <a:p>
            <a:pPr algn="l" indent="0" marL="0">
              <a:buNone/>
            </a:pPr>
            <a:r>
              <a:rPr lang="en-US" sz="1100" b="1" dirty="0">
                <a:solidFill>
                  <a:srgbClr val="0E2138"/>
                </a:solidFill>
                <a:latin typeface="Calibri" pitchFamily="34" charset="0"/>
                <a:ea typeface="Calibri" pitchFamily="34" charset="-122"/>
                <a:cs typeface="Calibri" pitchFamily="34" charset="-120"/>
              </a:rPr>
              <a:t>Main Roads WA</a:t>
            </a:r>
            <a:endParaRPr lang="en-US" sz="1100" dirty="0"/>
          </a:p>
        </p:txBody>
      </p:sp>
      <p:sp>
        <p:nvSpPr>
          <p:cNvPr id="59" name="Shape 57"/>
          <p:cNvSpPr/>
          <p:nvPr/>
        </p:nvSpPr>
        <p:spPr>
          <a:xfrm>
            <a:off x="3236976" y="5634990"/>
            <a:ext cx="164592" cy="164592"/>
          </a:xfrm>
          <a:prstGeom prst="ellipse">
            <a:avLst/>
          </a:prstGeom>
          <a:solidFill>
            <a:srgbClr val="C8A458"/>
          </a:solidFill>
          <a:ln/>
        </p:spPr>
      </p:sp>
      <p:sp>
        <p:nvSpPr>
          <p:cNvPr id="60" name="Shape 58"/>
          <p:cNvSpPr/>
          <p:nvPr/>
        </p:nvSpPr>
        <p:spPr>
          <a:xfrm>
            <a:off x="4169664" y="5634990"/>
            <a:ext cx="164592" cy="164592"/>
          </a:xfrm>
          <a:prstGeom prst="ellipse">
            <a:avLst/>
          </a:prstGeom>
          <a:solidFill>
            <a:srgbClr val="C8A458"/>
          </a:solidFill>
          <a:ln/>
        </p:spPr>
      </p:sp>
      <p:sp>
        <p:nvSpPr>
          <p:cNvPr id="61" name="Shape 59"/>
          <p:cNvSpPr/>
          <p:nvPr/>
        </p:nvSpPr>
        <p:spPr>
          <a:xfrm>
            <a:off x="5143500" y="5676138"/>
            <a:ext cx="82296" cy="82296"/>
          </a:xfrm>
          <a:prstGeom prst="ellipse">
            <a:avLst/>
          </a:prstGeom>
          <a:solidFill>
            <a:srgbClr val="C9C2B2"/>
          </a:solidFill>
          <a:ln/>
        </p:spPr>
      </p:sp>
      <p:sp>
        <p:nvSpPr>
          <p:cNvPr id="62" name="Shape 60"/>
          <p:cNvSpPr/>
          <p:nvPr/>
        </p:nvSpPr>
        <p:spPr>
          <a:xfrm>
            <a:off x="6076188" y="5676138"/>
            <a:ext cx="82296" cy="82296"/>
          </a:xfrm>
          <a:prstGeom prst="ellipse">
            <a:avLst/>
          </a:prstGeom>
          <a:solidFill>
            <a:srgbClr val="C9C2B2"/>
          </a:solidFill>
          <a:ln/>
        </p:spPr>
      </p:sp>
      <p:sp>
        <p:nvSpPr>
          <p:cNvPr id="63" name="Text 61"/>
          <p:cNvSpPr/>
          <p:nvPr/>
        </p:nvSpPr>
        <p:spPr>
          <a:xfrm>
            <a:off x="6729984" y="5545836"/>
            <a:ext cx="4956048" cy="342900"/>
          </a:xfrm>
          <a:prstGeom prst="rect">
            <a:avLst/>
          </a:prstGeom>
          <a:noFill/>
          <a:ln/>
        </p:spPr>
        <p:txBody>
          <a:bodyPr wrap="square" lIns="0" tIns="0" rIns="0" bIns="0" rtlCol="0" anchor="ctr"/>
          <a:lstStyle/>
          <a:p>
            <a:pPr algn="l" indent="0" marL="0">
              <a:buNone/>
            </a:pPr>
            <a:r>
              <a:rPr lang="en-US" sz="1000" dirty="0">
                <a:solidFill>
                  <a:srgbClr val="0E2138"/>
                </a:solidFill>
                <a:latin typeface="Calibri" pitchFamily="34" charset="0"/>
                <a:ea typeface="Calibri" pitchFamily="34" charset="-122"/>
                <a:cs typeface="Calibri" pitchFamily="34" charset="-120"/>
              </a:rPr>
              <a:t>Residual land divestment</a:t>
            </a:r>
            <a:endParaRPr lang="en-US" sz="1000" dirty="0"/>
          </a:p>
        </p:txBody>
      </p:sp>
      <p:sp>
        <p:nvSpPr>
          <p:cNvPr id="64" name="Shape 62"/>
          <p:cNvSpPr/>
          <p:nvPr/>
        </p:nvSpPr>
        <p:spPr>
          <a:xfrm>
            <a:off x="502920" y="6053328"/>
            <a:ext cx="146304" cy="146304"/>
          </a:xfrm>
          <a:prstGeom prst="ellipse">
            <a:avLst/>
          </a:prstGeom>
          <a:solidFill>
            <a:srgbClr val="C8A458"/>
          </a:solidFill>
          <a:ln/>
        </p:spPr>
      </p:sp>
      <p:sp>
        <p:nvSpPr>
          <p:cNvPr id="65" name="Text 63"/>
          <p:cNvSpPr/>
          <p:nvPr/>
        </p:nvSpPr>
        <p:spPr>
          <a:xfrm>
            <a:off x="704088" y="6035040"/>
            <a:ext cx="1097280" cy="182880"/>
          </a:xfrm>
          <a:prstGeom prst="rect">
            <a:avLst/>
          </a:prstGeom>
          <a:noFill/>
          <a:ln/>
        </p:spPr>
        <p:txBody>
          <a:bodyPr wrap="square" lIns="0" tIns="0" rIns="0" bIns="0" rtlCol="0" anchor="ctr"/>
          <a:lstStyle/>
          <a:p>
            <a:pPr indent="0" marL="0">
              <a:buNone/>
            </a:pPr>
            <a:r>
              <a:rPr lang="en-US" sz="900" dirty="0">
                <a:solidFill>
                  <a:srgbClr val="59616E"/>
                </a:solidFill>
                <a:latin typeface="Calibri" pitchFamily="34" charset="0"/>
                <a:ea typeface="Calibri" pitchFamily="34" charset="-122"/>
                <a:cs typeface="Calibri" pitchFamily="34" charset="-120"/>
              </a:rPr>
              <a:t>Strong fit</a:t>
            </a:r>
            <a:endParaRPr lang="en-US" sz="900" dirty="0"/>
          </a:p>
        </p:txBody>
      </p:sp>
      <p:sp>
        <p:nvSpPr>
          <p:cNvPr id="66" name="Shape 64"/>
          <p:cNvSpPr/>
          <p:nvPr/>
        </p:nvSpPr>
        <p:spPr>
          <a:xfrm>
            <a:off x="1737360" y="6053328"/>
            <a:ext cx="146304" cy="146304"/>
          </a:xfrm>
          <a:prstGeom prst="ellipse">
            <a:avLst/>
          </a:prstGeom>
          <a:ln w="22225">
            <a:solidFill>
              <a:srgbClr val="C8A458"/>
            </a:solidFill>
            <a:prstDash val="solid"/>
          </a:ln>
        </p:spPr>
      </p:sp>
      <p:sp>
        <p:nvSpPr>
          <p:cNvPr id="67" name="Text 65"/>
          <p:cNvSpPr/>
          <p:nvPr/>
        </p:nvSpPr>
        <p:spPr>
          <a:xfrm>
            <a:off x="1938528" y="6035040"/>
            <a:ext cx="1097280" cy="182880"/>
          </a:xfrm>
          <a:prstGeom prst="rect">
            <a:avLst/>
          </a:prstGeom>
          <a:noFill/>
          <a:ln/>
        </p:spPr>
        <p:txBody>
          <a:bodyPr wrap="square" lIns="0" tIns="0" rIns="0" bIns="0" rtlCol="0" anchor="ctr"/>
          <a:lstStyle/>
          <a:p>
            <a:pPr indent="0" marL="0">
              <a:buNone/>
            </a:pPr>
            <a:r>
              <a:rPr lang="en-US" sz="900" dirty="0">
                <a:solidFill>
                  <a:srgbClr val="59616E"/>
                </a:solidFill>
                <a:latin typeface="Calibri" pitchFamily="34" charset="0"/>
                <a:ea typeface="Calibri" pitchFamily="34" charset="-122"/>
                <a:cs typeface="Calibri" pitchFamily="34" charset="-120"/>
              </a:rPr>
              <a:t>Secondary</a:t>
            </a:r>
            <a:endParaRPr lang="en-US" sz="900" dirty="0"/>
          </a:p>
        </p:txBody>
      </p:sp>
      <p:sp>
        <p:nvSpPr>
          <p:cNvPr id="68" name="Shape 66"/>
          <p:cNvSpPr/>
          <p:nvPr/>
        </p:nvSpPr>
        <p:spPr>
          <a:xfrm>
            <a:off x="3140964" y="6085332"/>
            <a:ext cx="82296" cy="82296"/>
          </a:xfrm>
          <a:prstGeom prst="ellipse">
            <a:avLst/>
          </a:prstGeom>
          <a:solidFill>
            <a:srgbClr val="C9C2B2"/>
          </a:solidFill>
          <a:ln/>
        </p:spPr>
      </p:sp>
      <p:sp>
        <p:nvSpPr>
          <p:cNvPr id="69" name="Text 67"/>
          <p:cNvSpPr/>
          <p:nvPr/>
        </p:nvSpPr>
        <p:spPr>
          <a:xfrm>
            <a:off x="3310128" y="6035040"/>
            <a:ext cx="1188720" cy="182880"/>
          </a:xfrm>
          <a:prstGeom prst="rect">
            <a:avLst/>
          </a:prstGeom>
          <a:noFill/>
          <a:ln/>
        </p:spPr>
        <p:txBody>
          <a:bodyPr wrap="square" lIns="0" tIns="0" rIns="0" bIns="0" rtlCol="0" anchor="ctr"/>
          <a:lstStyle/>
          <a:p>
            <a:pPr indent="0" marL="0">
              <a:buNone/>
            </a:pPr>
            <a:r>
              <a:rPr lang="en-US" sz="900" dirty="0">
                <a:solidFill>
                  <a:srgbClr val="59616E"/>
                </a:solidFill>
                <a:latin typeface="Calibri" pitchFamily="34" charset="0"/>
                <a:ea typeface="Calibri" pitchFamily="34" charset="-122"/>
                <a:cs typeface="Calibri" pitchFamily="34" charset="-120"/>
              </a:rPr>
              <a:t>Situational</a:t>
            </a:r>
            <a:endParaRPr lang="en-US" sz="900" dirty="0"/>
          </a:p>
        </p:txBody>
      </p:sp>
      <p:sp>
        <p:nvSpPr>
          <p:cNvPr id="70" name="Shape 68"/>
          <p:cNvSpPr/>
          <p:nvPr/>
        </p:nvSpPr>
        <p:spPr>
          <a:xfrm>
            <a:off x="5989320" y="5870448"/>
            <a:ext cx="5696712" cy="475488"/>
          </a:xfrm>
          <a:prstGeom prst="roundRect">
            <a:avLst>
              <a:gd name="adj" fmla="val 11538"/>
            </a:avLst>
          </a:prstGeom>
          <a:solidFill>
            <a:srgbClr val="FBF7ED"/>
          </a:solidFill>
          <a:ln/>
        </p:spPr>
      </p:sp>
      <p:sp>
        <p:nvSpPr>
          <p:cNvPr id="71" name="Text 69"/>
          <p:cNvSpPr/>
          <p:nvPr/>
        </p:nvSpPr>
        <p:spPr>
          <a:xfrm>
            <a:off x="6172200" y="5870448"/>
            <a:ext cx="5394960" cy="475488"/>
          </a:xfrm>
          <a:prstGeom prst="rect">
            <a:avLst/>
          </a:prstGeom>
          <a:noFill/>
          <a:ln/>
        </p:spPr>
        <p:txBody>
          <a:bodyPr wrap="square" lIns="0" tIns="0" rIns="0" bIns="0" rtlCol="0" anchor="ctr"/>
          <a:lstStyle/>
          <a:p>
            <a:pPr algn="l" indent="0" marL="0">
              <a:lnSpc>
                <a:spcPct val="98000"/>
              </a:lnSpc>
              <a:buNone/>
            </a:pPr>
            <a:r>
              <a:rPr lang="en-US" sz="950" b="1" spc="100" kern="0" dirty="0">
                <a:solidFill>
                  <a:srgbClr val="C8A458"/>
                </a:solidFill>
                <a:latin typeface="Calibri" pitchFamily="34" charset="0"/>
                <a:ea typeface="Calibri" pitchFamily="34" charset="-122"/>
                <a:cs typeface="Calibri" pitchFamily="34" charset="-120"/>
              </a:rPr>
              <a:t>Timing   </a:t>
            </a:r>
            <a:pPr algn="l" indent="0" marL="0">
              <a:lnSpc>
                <a:spcPct val="98000"/>
              </a:lnSpc>
              <a:buNone/>
            </a:pPr>
            <a:r>
              <a:rPr lang="en-US" sz="950" dirty="0">
                <a:solidFill>
                  <a:srgbClr val="0E2138"/>
                </a:solidFill>
                <a:latin typeface="Calibri" pitchFamily="34" charset="0"/>
                <a:ea typeface="Calibri" pitchFamily="34" charset="-122"/>
                <a:cs typeface="Calibri" pitchFamily="34" charset="-120"/>
              </a:rPr>
              <a:t>the 2025 machinery of government reforms are reorganising the State around asset and infrastructure delivery.</a:t>
            </a:r>
            <a:endParaRPr lang="en-US" sz="950" dirty="0"/>
          </a:p>
        </p:txBody>
      </p:sp>
      <p:pic>
        <p:nvPicPr>
          <p:cNvPr id="72" name="Image 0" descr="/tmp/psb/assets/la-wordmark.png">    </p:cNvPr>
          <p:cNvPicPr>
            <a:picLocks noChangeAspect="1"/>
          </p:cNvPicPr>
          <p:nvPr/>
        </p:nvPicPr>
        <p:blipFill>
          <a:blip r:embed="rId1"/>
          <a:stretch>
            <a:fillRect/>
          </a:stretch>
        </p:blipFill>
        <p:spPr>
          <a:xfrm>
            <a:off x="502920" y="6428232"/>
            <a:ext cx="1325880" cy="293522"/>
          </a:xfrm>
          <a:prstGeom prst="rect">
            <a:avLst/>
          </a:prstGeom>
        </p:spPr>
      </p:pic>
      <p:sp>
        <p:nvSpPr>
          <p:cNvPr id="73" name="Text 70"/>
          <p:cNvSpPr/>
          <p:nvPr/>
        </p:nvSpPr>
        <p:spPr>
          <a:xfrm>
            <a:off x="5852160" y="6446520"/>
            <a:ext cx="5833872" cy="237744"/>
          </a:xfrm>
          <a:prstGeom prst="rect">
            <a:avLst/>
          </a:prstGeom>
          <a:noFill/>
          <a:ln/>
        </p:spPr>
        <p:txBody>
          <a:bodyPr wrap="square" lIns="0" tIns="0" rIns="0" bIns="0" rtlCol="0" anchor="ctr"/>
          <a:lstStyle/>
          <a:p>
            <a:pPr algn="r" indent="0" marL="0">
              <a:buNone/>
            </a:pPr>
            <a:r>
              <a:rPr lang="en-US" sz="850" dirty="0">
                <a:solidFill>
                  <a:srgbClr val="6B7280"/>
                </a:solidFill>
                <a:latin typeface="Calibri" pitchFamily="34" charset="0"/>
                <a:ea typeface="Calibri" pitchFamily="34" charset="-122"/>
                <a:cs typeface="Calibri" pitchFamily="34" charset="-120"/>
              </a:rPr>
              <a:t>Lockwood Advisory  ·  Commercial in confidence  ·  MMXXVI</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Slide 1</vt:lpstr>
      <vt:lpstr>Slide 2</vt:lpstr>
    </vt:vector>
  </TitlesOfParts>
  <Company>Lockwood Advisory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Lockwood Advisory</dc:creator>
  <cp:lastModifiedBy>Lockwood Advisory</cp:lastModifiedBy>
  <cp:revision>1</cp:revision>
  <dcterms:created xsi:type="dcterms:W3CDTF">2026-07-16T06:53:27Z</dcterms:created>
  <dcterms:modified xsi:type="dcterms:W3CDTF">2026-07-16T06:53:27Z</dcterms:modified>
</cp:coreProperties>
</file>